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1" r:id="rId25"/>
    <p:sldId id="295" r:id="rId26"/>
    <p:sldId id="296" r:id="rId27"/>
    <p:sldId id="287" r:id="rId28"/>
    <p:sldId id="288"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E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61265" autoAdjust="0"/>
  </p:normalViewPr>
  <p:slideViewPr>
    <p:cSldViewPr>
      <p:cViewPr varScale="1">
        <p:scale>
          <a:sx n="104" d="100"/>
          <a:sy n="104" d="100"/>
        </p:scale>
        <p:origin x="1452" y="72"/>
      </p:cViewPr>
      <p:guideLst>
        <p:guide orient="horz" pos="2160"/>
        <p:guide pos="2880"/>
      </p:guideLst>
    </p:cSldViewPr>
  </p:slideViewPr>
  <p:outlineViewPr>
    <p:cViewPr>
      <p:scale>
        <a:sx n="33" d="100"/>
        <a:sy n="33" d="100"/>
      </p:scale>
      <p:origin x="0" y="-57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0" d="100"/>
          <a:sy n="90" d="100"/>
        </p:scale>
        <p:origin x="250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5CAE133A-4028-4E2B-B049-6F148B77E5AB}" type="datetime1">
              <a:rPr lang="en-US" smtClean="0"/>
              <a:t>8/4/2019</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t>‹#›</a:t>
            </a:fld>
            <a:endParaRPr lang="en-US"/>
          </a:p>
        </p:txBody>
      </p:sp>
    </p:spTree>
    <p:extLst>
      <p:ext uri="{BB962C8B-B14F-4D97-AF65-F5344CB8AC3E}">
        <p14:creationId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A9B5FCE6-2331-4AF4-8362-9D091070A463}" type="datetime1">
              <a:rPr lang="en-US" smtClean="0"/>
              <a:t>8/4/2019</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t>‹#›</a:t>
            </a:fld>
            <a:endParaRPr lang="en-US"/>
          </a:p>
        </p:txBody>
      </p:sp>
    </p:spTree>
    <p:extLst>
      <p:ext uri="{BB962C8B-B14F-4D97-AF65-F5344CB8AC3E}">
        <p14:creationId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t>1</a:t>
            </a:fld>
            <a:endParaRPr lang="en-US"/>
          </a:p>
        </p:txBody>
      </p:sp>
      <p:sp>
        <p:nvSpPr>
          <p:cNvPr id="5" name="Date Placeholder 4"/>
          <p:cNvSpPr>
            <a:spLocks noGrp="1"/>
          </p:cNvSpPr>
          <p:nvPr>
            <p:ph type="dt" idx="11"/>
          </p:nvPr>
        </p:nvSpPr>
        <p:spPr/>
        <p:txBody>
          <a:bodyPr/>
          <a:lstStyle/>
          <a:p>
            <a:fld id="{5899B3EB-F4B9-4EC3-8874-9456869D1B5F}" type="datetime1">
              <a:rPr lang="en-US" smtClean="0"/>
              <a:t>8/4/2019</a:t>
            </a:fld>
            <a:endParaRPr lang="en-US"/>
          </a:p>
        </p:txBody>
      </p:sp>
    </p:spTree>
    <p:extLst>
      <p:ext uri="{BB962C8B-B14F-4D97-AF65-F5344CB8AC3E}">
        <p14:creationId xmlns:p14="http://schemas.microsoft.com/office/powerpoint/2010/main" val="214872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F209238-363D-4A4D-99AF-38838EDEB568}" type="slidenum">
              <a:rPr lang="en-US" altLang="en-US" sz="1200"/>
              <a:pPr/>
              <a:t>19</a:t>
            </a:fld>
            <a:endParaRPr lang="en-US" alt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403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20</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1063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21</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6034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22</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5210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D4AE86D-105E-4E6D-B77F-4AC8A2CFF942}" type="slidenum">
              <a:rPr lang="en-US" altLang="en-US" sz="1300">
                <a:latin typeface="Times New Roman" panose="02020603050405020304" pitchFamily="18" charset="0"/>
              </a:rPr>
              <a:pPr/>
              <a:t>23</a:t>
            </a:fld>
            <a:endParaRPr lang="en-US" altLang="en-US" sz="1300" dirty="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791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24</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7455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27</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580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28</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8868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CE520-94D8-471E-9246-3DA957E543CE}" type="datetime1">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9A059-0900-46A5-86CD-6CBACA225E83}" type="datetime1">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F0799-E2B8-4119-BEA9-5BBF8CE2B0FA}" type="datetime1">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0913C-A7DD-4021-AFBC-947EB765CE4C}" type="datetime1">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solidFill>
                  <a:schemeClr val="tx1"/>
                </a:solidFill>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264FA-CC1B-47DB-A93A-6B4BBC436045}" type="datetime1">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BA4E8-8C0A-4D25-81B1-03C2082B47D6}" type="datetime1">
              <a:rPr lang="en-US" smtClean="0"/>
              <a:t>8/4/2019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1D4E8-1CCE-4EFF-A36C-E105DDD56AAD}" type="datetime1">
              <a:rPr lang="en-US" smtClean="0"/>
              <a:t>8/4/2019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3C1C7D-1228-46DC-9402-5957496C3C04}" type="datetime1">
              <a:rPr lang="en-US" smtClean="0"/>
              <a:t>8/4/2019</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r>
              <a:rPr lang="en-US" dirty="0"/>
              <a:t> of 28</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4DF6C-52F4-4529-BC53-6E2674900ED7}" type="datetime1">
              <a:rPr lang="en-US" smtClean="0"/>
              <a:t>8/4/2019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48FFD2-C90D-4BD9-95AC-D49FE82B0BB0}" type="datetime1">
              <a:rPr lang="en-US" smtClean="0"/>
              <a:t>8/4/2019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B32C9-888E-4264-AE70-E187E0827B99}" type="datetime1">
              <a:rPr lang="en-US" smtClean="0"/>
              <a:t>8/4/2019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945B-C34E-410F-BC8F-BE6BC04FBFD5}" type="datetime1">
              <a:rPr lang="en-US" smtClean="0"/>
              <a:t>8/4/2019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dirty="0"/>
              <a:t> of 28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7" y="5183453"/>
            <a:ext cx="7239000" cy="830997"/>
          </a:xfrm>
          <a:prstGeom prst="rect">
            <a:avLst/>
          </a:prstGeom>
          <a:noFill/>
          <a:ln w="3175">
            <a:solidFill>
              <a:schemeClr val="tx1"/>
            </a:solidFill>
          </a:ln>
        </p:spPr>
        <p:txBody>
          <a:bodyPr wrap="square" rtlCol="0">
            <a:spAutoFit/>
          </a:bodyPr>
          <a:lstStyle/>
          <a:p>
            <a:pPr lvl="0" algn="ctr"/>
            <a:r>
              <a:rPr lang="en-US" sz="2800" cap="small" dirty="0"/>
              <a:t>Dr. Asif Zaman</a:t>
            </a:r>
          </a:p>
          <a:p>
            <a:pPr lvl="0" algn="ctr"/>
            <a:r>
              <a:rPr lang="en-US" cap="small" dirty="0"/>
              <a:t>Associate Professor, CSE, RU</a:t>
            </a:r>
            <a:endParaRPr lang="en-US" sz="1600" cap="small" dirty="0"/>
          </a:p>
        </p:txBody>
      </p:sp>
      <p:sp>
        <p:nvSpPr>
          <p:cNvPr id="6" name="TextBox 5"/>
          <p:cNvSpPr txBox="1"/>
          <p:nvPr/>
        </p:nvSpPr>
        <p:spPr>
          <a:xfrm>
            <a:off x="228598" y="363512"/>
            <a:ext cx="8724900" cy="2123658"/>
          </a:xfrm>
          <a:prstGeom prst="rect">
            <a:avLst/>
          </a:prstGeom>
          <a:noFill/>
        </p:spPr>
        <p:txBody>
          <a:bodyPr wrap="square" rtlCol="0">
            <a:spAutoFit/>
          </a:bodyPr>
          <a:lstStyle/>
          <a:p>
            <a:pPr algn="ctr">
              <a:buSzPct val="50000"/>
            </a:pPr>
            <a:r>
              <a:rPr lang="en-US" sz="2400" b="1" dirty="0">
                <a:latin typeface="Times New Roman" panose="02020603050405020304" pitchFamily="18" charset="0"/>
                <a:cs typeface="Times New Roman" panose="02020603050405020304" pitchFamily="18" charset="0"/>
              </a:rPr>
              <a:t>CSE 3121</a:t>
            </a:r>
            <a:r>
              <a:rPr lang="en-US" sz="3600" b="1" dirty="0">
                <a:latin typeface="Times New Roman" panose="02020603050405020304" pitchFamily="18" charset="0"/>
                <a:cs typeface="Times New Roman" panose="02020603050405020304" pitchFamily="18" charset="0"/>
              </a:rPr>
              <a:t> </a:t>
            </a:r>
          </a:p>
          <a:p>
            <a:pPr algn="ctr">
              <a:buSzPct val="50000"/>
            </a:pPr>
            <a:r>
              <a:rPr lang="en-US" sz="4800" b="1" cap="small" dirty="0">
                <a:latin typeface="Times New Roman" panose="02020603050405020304" pitchFamily="18" charset="0"/>
                <a:cs typeface="Times New Roman" panose="02020603050405020304" pitchFamily="18" charset="0"/>
              </a:rPr>
              <a:t>Database Management Systems</a:t>
            </a:r>
          </a:p>
        </p:txBody>
      </p:sp>
      <p:sp>
        <p:nvSpPr>
          <p:cNvPr id="3" name="TextBox 2"/>
          <p:cNvSpPr txBox="1"/>
          <p:nvPr/>
        </p:nvSpPr>
        <p:spPr>
          <a:xfrm>
            <a:off x="3936438" y="6121718"/>
            <a:ext cx="957826" cy="338554"/>
          </a:xfrm>
          <a:prstGeom prst="rect">
            <a:avLst/>
          </a:prstGeom>
          <a:noFill/>
        </p:spPr>
        <p:txBody>
          <a:bodyPr wrap="none" rtlCol="0">
            <a:spAutoFit/>
          </a:bodyPr>
          <a:lstStyle/>
          <a:p>
            <a:r>
              <a:rPr lang="en-US" sz="1600" dirty="0">
                <a:solidFill>
                  <a:schemeClr val="bg1">
                    <a:lumMod val="50000"/>
                  </a:schemeClr>
                </a:solidFill>
              </a:rPr>
              <a:t>Week # 1</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818150" y="2903400"/>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xmlns="" id="{41F2F6FB-134A-C74E-AE83-03C133B10AC5}"/>
              </a:ext>
            </a:extLst>
          </p:cNvPr>
          <p:cNvSpPr txBox="1"/>
          <p:nvPr/>
        </p:nvSpPr>
        <p:spPr>
          <a:xfrm>
            <a:off x="0" y="2487170"/>
            <a:ext cx="9144000" cy="369332"/>
          </a:xfrm>
          <a:prstGeom prst="rect">
            <a:avLst/>
          </a:prstGeom>
          <a:noFill/>
        </p:spPr>
        <p:txBody>
          <a:bodyPr wrap="square" rtlCol="0">
            <a:spAutoFit/>
          </a:bodyPr>
          <a:lstStyle/>
          <a:p>
            <a:pPr algn="ctr"/>
            <a:r>
              <a:rPr lang="en-US" cap="small" dirty="0">
                <a:solidFill>
                  <a:schemeClr val="tx2"/>
                </a:solidFill>
              </a:rPr>
              <a:t>Session: 2016-17</a:t>
            </a:r>
          </a:p>
        </p:txBody>
      </p:sp>
    </p:spTree>
    <p:extLst>
      <p:ext uri="{BB962C8B-B14F-4D97-AF65-F5344CB8AC3E}">
        <p14:creationId xmlns:p14="http://schemas.microsoft.com/office/powerpoint/2010/main" val="4275267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6C7F4-537A-E343-9590-041E9B39EF62}"/>
              </a:ext>
            </a:extLst>
          </p:cNvPr>
          <p:cNvSpPr>
            <a:spLocks noGrp="1"/>
          </p:cNvSpPr>
          <p:nvPr>
            <p:ph type="title"/>
          </p:nvPr>
        </p:nvSpPr>
        <p:spPr/>
        <p:txBody>
          <a:bodyPr/>
          <a:lstStyle/>
          <a:p>
            <a:r>
              <a:rPr lang="en-US" cap="small" dirty="0"/>
              <a:t>Relational Model</a:t>
            </a:r>
            <a:endParaRPr lang="en-US" dirty="0"/>
          </a:p>
        </p:txBody>
      </p:sp>
      <p:pic>
        <p:nvPicPr>
          <p:cNvPr id="5" name="Content Placeholder 4">
            <a:extLst>
              <a:ext uri="{FF2B5EF4-FFF2-40B4-BE49-F238E27FC236}">
                <a16:creationId xmlns:a16="http://schemas.microsoft.com/office/drawing/2014/main" xmlns="" id="{3E36B176-863F-D848-9FFF-EE078DDB6071}"/>
              </a:ext>
            </a:extLst>
          </p:cNvPr>
          <p:cNvPicPr>
            <a:picLocks noGrp="1" noChangeAspect="1"/>
          </p:cNvPicPr>
          <p:nvPr>
            <p:ph idx="1"/>
          </p:nvPr>
        </p:nvPicPr>
        <p:blipFill>
          <a:blip r:embed="rId2"/>
          <a:stretch>
            <a:fillRect/>
          </a:stretch>
        </p:blipFill>
        <p:spPr>
          <a:xfrm>
            <a:off x="4648200" y="1905794"/>
            <a:ext cx="2539013" cy="1981200"/>
          </a:xfrm>
          <a:prstGeom prst="rect">
            <a:avLst/>
          </a:prstGeom>
        </p:spPr>
      </p:pic>
      <p:sp>
        <p:nvSpPr>
          <p:cNvPr id="4" name="Slide Number Placeholder 3">
            <a:extLst>
              <a:ext uri="{FF2B5EF4-FFF2-40B4-BE49-F238E27FC236}">
                <a16:creationId xmlns:a16="http://schemas.microsoft.com/office/drawing/2014/main" xmlns="" id="{C080E39E-850A-AF40-AAEC-D04ED8A0933C}"/>
              </a:ext>
            </a:extLst>
          </p:cNvPr>
          <p:cNvSpPr>
            <a:spLocks noGrp="1"/>
          </p:cNvSpPr>
          <p:nvPr>
            <p:ph type="sldNum" sz="quarter" idx="12"/>
          </p:nvPr>
        </p:nvSpPr>
        <p:spPr/>
        <p:txBody>
          <a:bodyPr/>
          <a:lstStyle/>
          <a:p>
            <a:fld id="{B6F15528-21DE-4FAA-801E-634DDDAF4B2B}" type="slidenum">
              <a:rPr lang="en-US" smtClean="0"/>
              <a:pPr/>
              <a:t>10</a:t>
            </a:fld>
            <a:r>
              <a:rPr lang="en-US" dirty="0"/>
              <a:t> of 28</a:t>
            </a:r>
          </a:p>
        </p:txBody>
      </p:sp>
      <p:pic>
        <p:nvPicPr>
          <p:cNvPr id="6" name="Content Placeholder 4">
            <a:extLst>
              <a:ext uri="{FF2B5EF4-FFF2-40B4-BE49-F238E27FC236}">
                <a16:creationId xmlns:a16="http://schemas.microsoft.com/office/drawing/2014/main" xmlns="" id="{A9517A28-8EDE-134D-9FA8-60A3D7BCD813}"/>
              </a:ext>
            </a:extLst>
          </p:cNvPr>
          <p:cNvPicPr>
            <a:picLocks noChangeAspect="1"/>
          </p:cNvPicPr>
          <p:nvPr/>
        </p:nvPicPr>
        <p:blipFill>
          <a:blip r:embed="rId3"/>
          <a:stretch>
            <a:fillRect/>
          </a:stretch>
        </p:blipFill>
        <p:spPr>
          <a:xfrm>
            <a:off x="304800" y="1752600"/>
            <a:ext cx="3590182" cy="3124200"/>
          </a:xfrm>
          <a:prstGeom prst="rect">
            <a:avLst/>
          </a:prstGeom>
        </p:spPr>
      </p:pic>
      <p:sp>
        <p:nvSpPr>
          <p:cNvPr id="7" name="Rounded Rectangle 6">
            <a:extLst>
              <a:ext uri="{FF2B5EF4-FFF2-40B4-BE49-F238E27FC236}">
                <a16:creationId xmlns:a16="http://schemas.microsoft.com/office/drawing/2014/main" xmlns="" id="{947CD353-3A6E-AF4E-B474-572AC7BD3380}"/>
              </a:ext>
            </a:extLst>
          </p:cNvPr>
          <p:cNvSpPr/>
          <p:nvPr/>
        </p:nvSpPr>
        <p:spPr>
          <a:xfrm>
            <a:off x="2099891" y="1915954"/>
            <a:ext cx="948109" cy="250364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xmlns="" id="{675DB32F-2117-6D47-8392-4E06C1AA2DC0}"/>
              </a:ext>
            </a:extLst>
          </p:cNvPr>
          <p:cNvSpPr/>
          <p:nvPr/>
        </p:nvSpPr>
        <p:spPr>
          <a:xfrm>
            <a:off x="4741964" y="1936274"/>
            <a:ext cx="948109" cy="156892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A52EBE4A-4362-464C-B2AB-2EF48510F271}"/>
              </a:ext>
            </a:extLst>
          </p:cNvPr>
          <p:cNvSpPr/>
          <p:nvPr/>
        </p:nvSpPr>
        <p:spPr>
          <a:xfrm>
            <a:off x="3962400" y="4685407"/>
            <a:ext cx="4572000" cy="923330"/>
          </a:xfrm>
          <a:prstGeom prst="rect">
            <a:avLst/>
          </a:prstGeom>
        </p:spPr>
        <p:txBody>
          <a:bodyPr>
            <a:spAutoFit/>
          </a:bodyPr>
          <a:lstStyle/>
          <a:p>
            <a:pPr marL="285750" indent="-285750">
              <a:buFont typeface="Courier New" panose="02070309020205020404" pitchFamily="49" charset="0"/>
              <a:buChar char="o"/>
            </a:pPr>
            <a:r>
              <a:rPr lang="en-US" dirty="0">
                <a:latin typeface="Times" pitchFamily="2" charset="0"/>
              </a:rPr>
              <a:t>using common attributes in relation schemas is one way of relating tuples of distinct relations.</a:t>
            </a:r>
            <a:endParaRPr lang="en-US" dirty="0">
              <a:effectLst/>
              <a:latin typeface="Times" pitchFamily="2" charset="0"/>
            </a:endParaRPr>
          </a:p>
        </p:txBody>
      </p:sp>
    </p:spTree>
    <p:extLst>
      <p:ext uri="{BB962C8B-B14F-4D97-AF65-F5344CB8AC3E}">
        <p14:creationId xmlns:p14="http://schemas.microsoft.com/office/powerpoint/2010/main" val="5022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0A995-A9A4-A945-9FF5-21192B3EA819}"/>
              </a:ext>
            </a:extLst>
          </p:cNvPr>
          <p:cNvSpPr>
            <a:spLocks noGrp="1"/>
          </p:cNvSpPr>
          <p:nvPr>
            <p:ph type="title"/>
          </p:nvPr>
        </p:nvSpPr>
        <p:spPr/>
        <p:txBody>
          <a:bodyPr/>
          <a:lstStyle/>
          <a:p>
            <a:r>
              <a:rPr lang="en-US" cap="small" dirty="0"/>
              <a:t>Relational Model: keys</a:t>
            </a:r>
            <a:endParaRPr lang="en-US" dirty="0"/>
          </a:p>
        </p:txBody>
      </p:sp>
      <p:sp>
        <p:nvSpPr>
          <p:cNvPr id="3" name="Content Placeholder 2">
            <a:extLst>
              <a:ext uri="{FF2B5EF4-FFF2-40B4-BE49-F238E27FC236}">
                <a16:creationId xmlns:a16="http://schemas.microsoft.com/office/drawing/2014/main" xmlns="" id="{93D9F2ED-B1ED-5A43-820B-A0C4009D9CA4}"/>
              </a:ext>
            </a:extLst>
          </p:cNvPr>
          <p:cNvSpPr>
            <a:spLocks noGrp="1"/>
          </p:cNvSpPr>
          <p:nvPr>
            <p:ph idx="1"/>
          </p:nvPr>
        </p:nvSpPr>
        <p:spPr/>
        <p:txBody>
          <a:bodyPr>
            <a:normAutofit/>
          </a:bodyPr>
          <a:lstStyle/>
          <a:p>
            <a:pPr>
              <a:lnSpc>
                <a:spcPct val="150000"/>
              </a:lnSpc>
              <a:buFont typeface="Courier New" panose="02070309020205020404" pitchFamily="49" charset="0"/>
              <a:buChar char="o"/>
            </a:pPr>
            <a:r>
              <a:rPr lang="en-US" sz="2400" dirty="0"/>
              <a:t>We must have a way to specify how tuples within a given relation are distinguished.</a:t>
            </a:r>
          </a:p>
          <a:p>
            <a:pPr>
              <a:lnSpc>
                <a:spcPct val="150000"/>
              </a:lnSpc>
              <a:buFont typeface="Courier New" panose="02070309020205020404" pitchFamily="49" charset="0"/>
              <a:buChar char="o"/>
            </a:pPr>
            <a:r>
              <a:rPr lang="en-US" sz="2400" dirty="0"/>
              <a:t>This is expressed in terms of their attributes.</a:t>
            </a:r>
          </a:p>
          <a:p>
            <a:pPr>
              <a:lnSpc>
                <a:spcPct val="150000"/>
              </a:lnSpc>
              <a:buFont typeface="Courier New" panose="02070309020205020404" pitchFamily="49" charset="0"/>
              <a:buChar char="o"/>
            </a:pPr>
            <a:r>
              <a:rPr lang="en-US" sz="2400" dirty="0"/>
              <a:t>That is, the values of the attribute values of a tuple must be such that they can </a:t>
            </a:r>
            <a:r>
              <a:rPr lang="en-US" sz="2400" b="1" u="sng" dirty="0"/>
              <a:t>uniquely identify</a:t>
            </a:r>
            <a:r>
              <a:rPr lang="en-US" sz="2400" dirty="0"/>
              <a:t> the tuple.</a:t>
            </a:r>
          </a:p>
          <a:p>
            <a:pPr>
              <a:lnSpc>
                <a:spcPct val="150000"/>
              </a:lnSpc>
              <a:buFont typeface="Courier New" panose="02070309020205020404" pitchFamily="49" charset="0"/>
              <a:buChar char="o"/>
            </a:pPr>
            <a:r>
              <a:rPr lang="en-US" sz="2400" dirty="0"/>
              <a:t>In other words, no two tuples in a relation are allowed to have exactly the same value for all attributes</a:t>
            </a:r>
          </a:p>
          <a:p>
            <a:pPr>
              <a:lnSpc>
                <a:spcPct val="150000"/>
              </a:lnSpc>
              <a:buFont typeface="Courier New" panose="02070309020205020404" pitchFamily="49" charset="0"/>
              <a:buChar char="o"/>
            </a:pPr>
            <a:endParaRPr lang="en-US" sz="2400" dirty="0"/>
          </a:p>
        </p:txBody>
      </p:sp>
      <p:sp>
        <p:nvSpPr>
          <p:cNvPr id="4" name="Slide Number Placeholder 3">
            <a:extLst>
              <a:ext uri="{FF2B5EF4-FFF2-40B4-BE49-F238E27FC236}">
                <a16:creationId xmlns:a16="http://schemas.microsoft.com/office/drawing/2014/main" xmlns="" id="{AC9C8009-A8CC-DE42-B33E-AD48DAF5DD22}"/>
              </a:ext>
            </a:extLst>
          </p:cNvPr>
          <p:cNvSpPr>
            <a:spLocks noGrp="1"/>
          </p:cNvSpPr>
          <p:nvPr>
            <p:ph type="sldNum" sz="quarter" idx="12"/>
          </p:nvPr>
        </p:nvSpPr>
        <p:spPr/>
        <p:txBody>
          <a:bodyPr/>
          <a:lstStyle/>
          <a:p>
            <a:fld id="{B6F15528-21DE-4FAA-801E-634DDDAF4B2B}" type="slidenum">
              <a:rPr lang="en-US" smtClean="0"/>
              <a:pPr/>
              <a:t>11</a:t>
            </a:fld>
            <a:r>
              <a:rPr lang="en-US" dirty="0"/>
              <a:t> of 28</a:t>
            </a:r>
          </a:p>
        </p:txBody>
      </p:sp>
    </p:spTree>
    <p:extLst>
      <p:ext uri="{BB962C8B-B14F-4D97-AF65-F5344CB8AC3E}">
        <p14:creationId xmlns:p14="http://schemas.microsoft.com/office/powerpoint/2010/main" val="2566818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E58D50-A166-0141-87D5-00870CF3E847}"/>
              </a:ext>
            </a:extLst>
          </p:cNvPr>
          <p:cNvSpPr>
            <a:spLocks noGrp="1"/>
          </p:cNvSpPr>
          <p:nvPr>
            <p:ph type="title"/>
          </p:nvPr>
        </p:nvSpPr>
        <p:spPr/>
        <p:txBody>
          <a:bodyPr/>
          <a:lstStyle/>
          <a:p>
            <a:r>
              <a:rPr lang="en-US" cap="small" dirty="0"/>
              <a:t>Relational Model: </a:t>
            </a:r>
            <a:r>
              <a:rPr lang="en-US" cap="small" dirty="0" err="1"/>
              <a:t>Superkey</a:t>
            </a:r>
            <a:endParaRPr lang="en-US" dirty="0"/>
          </a:p>
        </p:txBody>
      </p:sp>
      <p:sp>
        <p:nvSpPr>
          <p:cNvPr id="4" name="Slide Number Placeholder 3">
            <a:extLst>
              <a:ext uri="{FF2B5EF4-FFF2-40B4-BE49-F238E27FC236}">
                <a16:creationId xmlns:a16="http://schemas.microsoft.com/office/drawing/2014/main" xmlns="" id="{1418B8F5-8782-D04B-8FC3-100A09A26BB0}"/>
              </a:ext>
            </a:extLst>
          </p:cNvPr>
          <p:cNvSpPr>
            <a:spLocks noGrp="1"/>
          </p:cNvSpPr>
          <p:nvPr>
            <p:ph type="sldNum" sz="quarter" idx="12"/>
          </p:nvPr>
        </p:nvSpPr>
        <p:spPr/>
        <p:txBody>
          <a:bodyPr/>
          <a:lstStyle/>
          <a:p>
            <a:fld id="{B6F15528-21DE-4FAA-801E-634DDDAF4B2B}" type="slidenum">
              <a:rPr lang="en-US" smtClean="0"/>
              <a:pPr/>
              <a:t>12</a:t>
            </a:fld>
            <a:r>
              <a:rPr lang="en-US" dirty="0"/>
              <a:t> of 28</a:t>
            </a:r>
          </a:p>
        </p:txBody>
      </p:sp>
      <p:pic>
        <p:nvPicPr>
          <p:cNvPr id="5" name="Content Placeholder 4">
            <a:extLst>
              <a:ext uri="{FF2B5EF4-FFF2-40B4-BE49-F238E27FC236}">
                <a16:creationId xmlns:a16="http://schemas.microsoft.com/office/drawing/2014/main" xmlns="" id="{70048FDD-64B3-9147-AD22-416756A794A2}"/>
              </a:ext>
            </a:extLst>
          </p:cNvPr>
          <p:cNvPicPr>
            <a:picLocks noGrp="1" noChangeAspect="1"/>
          </p:cNvPicPr>
          <p:nvPr>
            <p:ph idx="1"/>
          </p:nvPr>
        </p:nvPicPr>
        <p:blipFill>
          <a:blip r:embed="rId2"/>
          <a:stretch>
            <a:fillRect/>
          </a:stretch>
        </p:blipFill>
        <p:spPr>
          <a:xfrm>
            <a:off x="457200" y="3962400"/>
            <a:ext cx="3852878" cy="3352800"/>
          </a:xfrm>
          <a:prstGeom prst="rect">
            <a:avLst/>
          </a:prstGeom>
        </p:spPr>
      </p:pic>
      <p:pic>
        <p:nvPicPr>
          <p:cNvPr id="6" name="Picture 5">
            <a:extLst>
              <a:ext uri="{FF2B5EF4-FFF2-40B4-BE49-F238E27FC236}">
                <a16:creationId xmlns:a16="http://schemas.microsoft.com/office/drawing/2014/main" xmlns="" id="{35AFB67D-E031-B74D-9751-B38E0502E65A}"/>
              </a:ext>
            </a:extLst>
          </p:cNvPr>
          <p:cNvPicPr>
            <a:picLocks noChangeAspect="1"/>
          </p:cNvPicPr>
          <p:nvPr/>
        </p:nvPicPr>
        <p:blipFill>
          <a:blip r:embed="rId3"/>
          <a:stretch>
            <a:fillRect/>
          </a:stretch>
        </p:blipFill>
        <p:spPr>
          <a:xfrm>
            <a:off x="457200" y="2987445"/>
            <a:ext cx="8134895" cy="1043891"/>
          </a:xfrm>
          <a:prstGeom prst="rect">
            <a:avLst/>
          </a:prstGeom>
        </p:spPr>
      </p:pic>
      <p:pic>
        <p:nvPicPr>
          <p:cNvPr id="7" name="Picture 6">
            <a:extLst>
              <a:ext uri="{FF2B5EF4-FFF2-40B4-BE49-F238E27FC236}">
                <a16:creationId xmlns:a16="http://schemas.microsoft.com/office/drawing/2014/main" xmlns="" id="{6F71096B-2EC9-EA4B-9AD7-1BEDBCDAB747}"/>
              </a:ext>
            </a:extLst>
          </p:cNvPr>
          <p:cNvPicPr>
            <a:picLocks noChangeAspect="1"/>
          </p:cNvPicPr>
          <p:nvPr/>
        </p:nvPicPr>
        <p:blipFill>
          <a:blip r:embed="rId4"/>
          <a:stretch>
            <a:fillRect/>
          </a:stretch>
        </p:blipFill>
        <p:spPr>
          <a:xfrm>
            <a:off x="304800" y="1402398"/>
            <a:ext cx="8618515" cy="1357976"/>
          </a:xfrm>
          <a:prstGeom prst="rect">
            <a:avLst/>
          </a:prstGeom>
        </p:spPr>
      </p:pic>
    </p:spTree>
    <p:extLst>
      <p:ext uri="{BB962C8B-B14F-4D97-AF65-F5344CB8AC3E}">
        <p14:creationId xmlns:p14="http://schemas.microsoft.com/office/powerpoint/2010/main" val="8553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BC7BFC-24C3-4B4A-8EF7-42FAA393883F}"/>
              </a:ext>
            </a:extLst>
          </p:cNvPr>
          <p:cNvSpPr>
            <a:spLocks noGrp="1"/>
          </p:cNvSpPr>
          <p:nvPr>
            <p:ph type="title"/>
          </p:nvPr>
        </p:nvSpPr>
        <p:spPr/>
        <p:txBody>
          <a:bodyPr/>
          <a:lstStyle/>
          <a:p>
            <a:r>
              <a:rPr lang="en-US" cap="small" dirty="0"/>
              <a:t>Relational Model: Candidate keys</a:t>
            </a:r>
            <a:endParaRPr lang="en-US" dirty="0"/>
          </a:p>
        </p:txBody>
      </p:sp>
      <p:pic>
        <p:nvPicPr>
          <p:cNvPr id="5" name="Content Placeholder 4">
            <a:extLst>
              <a:ext uri="{FF2B5EF4-FFF2-40B4-BE49-F238E27FC236}">
                <a16:creationId xmlns:a16="http://schemas.microsoft.com/office/drawing/2014/main" xmlns="" id="{37ABF3C8-4204-C045-9484-96139B14B685}"/>
              </a:ext>
            </a:extLst>
          </p:cNvPr>
          <p:cNvPicPr>
            <a:picLocks noGrp="1" noChangeAspect="1"/>
          </p:cNvPicPr>
          <p:nvPr>
            <p:ph idx="1"/>
          </p:nvPr>
        </p:nvPicPr>
        <p:blipFill>
          <a:blip r:embed="rId2"/>
          <a:stretch>
            <a:fillRect/>
          </a:stretch>
        </p:blipFill>
        <p:spPr>
          <a:xfrm>
            <a:off x="609600" y="1524000"/>
            <a:ext cx="8229600" cy="1071796"/>
          </a:xfrm>
          <a:prstGeom prst="rect">
            <a:avLst/>
          </a:prstGeom>
        </p:spPr>
      </p:pic>
      <p:sp>
        <p:nvSpPr>
          <p:cNvPr id="4" name="Slide Number Placeholder 3">
            <a:extLst>
              <a:ext uri="{FF2B5EF4-FFF2-40B4-BE49-F238E27FC236}">
                <a16:creationId xmlns:a16="http://schemas.microsoft.com/office/drawing/2014/main" xmlns="" id="{D04D87CC-8529-624D-9644-73DF70426187}"/>
              </a:ext>
            </a:extLst>
          </p:cNvPr>
          <p:cNvSpPr>
            <a:spLocks noGrp="1"/>
          </p:cNvSpPr>
          <p:nvPr>
            <p:ph type="sldNum" sz="quarter" idx="12"/>
          </p:nvPr>
        </p:nvSpPr>
        <p:spPr/>
        <p:txBody>
          <a:bodyPr/>
          <a:lstStyle/>
          <a:p>
            <a:fld id="{B6F15528-21DE-4FAA-801E-634DDDAF4B2B}" type="slidenum">
              <a:rPr lang="en-US" smtClean="0"/>
              <a:pPr/>
              <a:t>13</a:t>
            </a:fld>
            <a:r>
              <a:rPr lang="en-US" dirty="0"/>
              <a:t> of 28</a:t>
            </a:r>
          </a:p>
        </p:txBody>
      </p:sp>
      <p:pic>
        <p:nvPicPr>
          <p:cNvPr id="7" name="Content Placeholder 4">
            <a:extLst>
              <a:ext uri="{FF2B5EF4-FFF2-40B4-BE49-F238E27FC236}">
                <a16:creationId xmlns:a16="http://schemas.microsoft.com/office/drawing/2014/main" xmlns="" id="{8AAC3A69-ADAE-0243-875D-FB7DDC148704}"/>
              </a:ext>
            </a:extLst>
          </p:cNvPr>
          <p:cNvPicPr>
            <a:picLocks noChangeAspect="1"/>
          </p:cNvPicPr>
          <p:nvPr/>
        </p:nvPicPr>
        <p:blipFill>
          <a:blip r:embed="rId3"/>
          <a:stretch>
            <a:fillRect/>
          </a:stretch>
        </p:blipFill>
        <p:spPr>
          <a:xfrm>
            <a:off x="457200" y="3216592"/>
            <a:ext cx="3852878" cy="3352800"/>
          </a:xfrm>
          <a:prstGeom prst="rect">
            <a:avLst/>
          </a:prstGeom>
        </p:spPr>
      </p:pic>
      <p:sp>
        <p:nvSpPr>
          <p:cNvPr id="8" name="Rounded Rectangle 7">
            <a:extLst>
              <a:ext uri="{FF2B5EF4-FFF2-40B4-BE49-F238E27FC236}">
                <a16:creationId xmlns:a16="http://schemas.microsoft.com/office/drawing/2014/main" xmlns="" id="{883D8B02-CC8D-1A4B-96FF-6D30CC89BFCC}"/>
              </a:ext>
            </a:extLst>
          </p:cNvPr>
          <p:cNvSpPr/>
          <p:nvPr/>
        </p:nvSpPr>
        <p:spPr>
          <a:xfrm>
            <a:off x="619760" y="3352800"/>
            <a:ext cx="1742440" cy="27432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551EF246-9686-284F-B9E9-FEC0B57CF6E3}"/>
              </a:ext>
            </a:extLst>
          </p:cNvPr>
          <p:cNvSpPr/>
          <p:nvPr/>
        </p:nvSpPr>
        <p:spPr>
          <a:xfrm>
            <a:off x="4310078" y="2956679"/>
            <a:ext cx="4572000" cy="3416320"/>
          </a:xfrm>
          <a:prstGeom prst="rect">
            <a:avLst/>
          </a:prstGeom>
        </p:spPr>
        <p:txBody>
          <a:bodyPr>
            <a:spAutoFit/>
          </a:bodyPr>
          <a:lstStyle/>
          <a:p>
            <a:pPr marL="285750" indent="-285750">
              <a:buFont typeface="Courier New" panose="02070309020205020404" pitchFamily="49" charset="0"/>
              <a:buChar char="o"/>
            </a:pPr>
            <a:r>
              <a:rPr lang="en-US" dirty="0">
                <a:latin typeface="Times" pitchFamily="2" charset="0"/>
              </a:rPr>
              <a:t>It is possible that several distinct sets of attributes could serve as a candidate key.</a:t>
            </a:r>
          </a:p>
          <a:p>
            <a:pPr marL="285750" indent="-285750">
              <a:buFont typeface="Courier New" panose="02070309020205020404" pitchFamily="49" charset="0"/>
              <a:buChar char="o"/>
            </a:pPr>
            <a:r>
              <a:rPr lang="en-US" dirty="0">
                <a:latin typeface="Times" pitchFamily="2" charset="0"/>
              </a:rPr>
              <a:t> Suppose that a combination of name and </a:t>
            </a:r>
            <a:r>
              <a:rPr lang="en-US" dirty="0" err="1">
                <a:latin typeface="Times" pitchFamily="2" charset="0"/>
              </a:rPr>
              <a:t>dept_name</a:t>
            </a:r>
            <a:r>
              <a:rPr lang="en-US" dirty="0">
                <a:latin typeface="Times" pitchFamily="2" charset="0"/>
              </a:rPr>
              <a:t> is sufficient to distinguish among members of the instructor relation.</a:t>
            </a:r>
          </a:p>
          <a:p>
            <a:pPr marL="285750" indent="-285750">
              <a:buFont typeface="Courier New" panose="02070309020205020404" pitchFamily="49" charset="0"/>
              <a:buChar char="o"/>
            </a:pPr>
            <a:r>
              <a:rPr lang="en-US" dirty="0">
                <a:latin typeface="Times" pitchFamily="2" charset="0"/>
              </a:rPr>
              <a:t>Then, both </a:t>
            </a:r>
            <a:r>
              <a:rPr lang="en-US" b="1" dirty="0">
                <a:latin typeface="Helvetica" pitchFamily="2" charset="0"/>
              </a:rPr>
              <a:t>{</a:t>
            </a:r>
            <a:r>
              <a:rPr lang="en-US" b="1" dirty="0">
                <a:latin typeface="Times" pitchFamily="2" charset="0"/>
              </a:rPr>
              <a:t>ID</a:t>
            </a:r>
            <a:r>
              <a:rPr lang="en-US" b="1" dirty="0">
                <a:latin typeface="Helvetica" pitchFamily="2" charset="0"/>
              </a:rPr>
              <a:t>} </a:t>
            </a:r>
            <a:r>
              <a:rPr lang="en-US" dirty="0">
                <a:latin typeface="Times" pitchFamily="2" charset="0"/>
              </a:rPr>
              <a:t>and </a:t>
            </a:r>
            <a:r>
              <a:rPr lang="en-US" b="1" dirty="0">
                <a:latin typeface="Helvetica" pitchFamily="2" charset="0"/>
              </a:rPr>
              <a:t>{</a:t>
            </a:r>
            <a:r>
              <a:rPr lang="en-US" b="1" dirty="0">
                <a:latin typeface="Times" pitchFamily="2" charset="0"/>
              </a:rPr>
              <a:t>name, </a:t>
            </a:r>
            <a:r>
              <a:rPr lang="en-US" b="1" dirty="0" err="1">
                <a:latin typeface="Times" pitchFamily="2" charset="0"/>
              </a:rPr>
              <a:t>dept</a:t>
            </a:r>
            <a:r>
              <a:rPr lang="en-US" b="1" dirty="0">
                <a:latin typeface="Times" pitchFamily="2" charset="0"/>
              </a:rPr>
              <a:t> name</a:t>
            </a:r>
            <a:r>
              <a:rPr lang="en-US" b="1" dirty="0">
                <a:latin typeface="Helvetica" pitchFamily="2" charset="0"/>
              </a:rPr>
              <a:t>}</a:t>
            </a:r>
            <a:r>
              <a:rPr lang="en-US" b="1" dirty="0">
                <a:latin typeface="Times" pitchFamily="2" charset="0"/>
              </a:rPr>
              <a:t> </a:t>
            </a:r>
            <a:r>
              <a:rPr lang="en-US" dirty="0">
                <a:latin typeface="Times" pitchFamily="2" charset="0"/>
              </a:rPr>
              <a:t>are </a:t>
            </a:r>
            <a:r>
              <a:rPr lang="en-US" dirty="0" smtClean="0">
                <a:latin typeface="Times" pitchFamily="2" charset="0"/>
              </a:rPr>
              <a:t>super</a:t>
            </a:r>
            <a:r>
              <a:rPr lang="en-US" dirty="0" smtClean="0">
                <a:latin typeface="Times" pitchFamily="2" charset="0"/>
              </a:rPr>
              <a:t> keys. </a:t>
            </a:r>
            <a:endParaRPr lang="en-US" dirty="0">
              <a:latin typeface="Times" pitchFamily="2" charset="0"/>
            </a:endParaRPr>
          </a:p>
          <a:p>
            <a:pPr marL="285750" indent="-285750">
              <a:buFont typeface="Courier New" panose="02070309020205020404" pitchFamily="49" charset="0"/>
              <a:buChar char="o"/>
            </a:pPr>
            <a:r>
              <a:rPr lang="en-US" dirty="0">
                <a:latin typeface="Times" pitchFamily="2" charset="0"/>
              </a:rPr>
              <a:t>Although the attributes ID and name together can distinguish instructor tuples, their combination, </a:t>
            </a:r>
            <a:r>
              <a:rPr lang="en-US" dirty="0">
                <a:latin typeface="Helvetica" pitchFamily="2" charset="0"/>
              </a:rPr>
              <a:t>{</a:t>
            </a:r>
            <a:r>
              <a:rPr lang="en-US" dirty="0">
                <a:latin typeface="Times" pitchFamily="2" charset="0"/>
              </a:rPr>
              <a:t>ID, name</a:t>
            </a:r>
            <a:r>
              <a:rPr lang="en-US" dirty="0">
                <a:latin typeface="Helvetica" pitchFamily="2" charset="0"/>
              </a:rPr>
              <a:t>}</a:t>
            </a:r>
            <a:r>
              <a:rPr lang="en-US" dirty="0">
                <a:latin typeface="Times" pitchFamily="2" charset="0"/>
              </a:rPr>
              <a:t>, does not form a candidate key, since the attribute ID alone is a candidate key.</a:t>
            </a:r>
            <a:endParaRPr lang="en-US" dirty="0">
              <a:effectLst/>
              <a:latin typeface="Times" pitchFamily="2" charset="0"/>
            </a:endParaRPr>
          </a:p>
        </p:txBody>
      </p:sp>
    </p:spTree>
    <p:extLst>
      <p:ext uri="{BB962C8B-B14F-4D97-AF65-F5344CB8AC3E}">
        <p14:creationId xmlns:p14="http://schemas.microsoft.com/office/powerpoint/2010/main" val="120830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DD1DF5-DF44-6F45-BECE-54EC32579BFC}"/>
              </a:ext>
            </a:extLst>
          </p:cNvPr>
          <p:cNvSpPr>
            <a:spLocks noGrp="1"/>
          </p:cNvSpPr>
          <p:nvPr>
            <p:ph type="title"/>
          </p:nvPr>
        </p:nvSpPr>
        <p:spPr/>
        <p:txBody>
          <a:bodyPr/>
          <a:lstStyle/>
          <a:p>
            <a:r>
              <a:rPr lang="en-US" cap="small" dirty="0"/>
              <a:t>Relational Model: Primary Key</a:t>
            </a:r>
            <a:endParaRPr lang="en-US" dirty="0"/>
          </a:p>
        </p:txBody>
      </p:sp>
      <p:pic>
        <p:nvPicPr>
          <p:cNvPr id="5" name="Content Placeholder 4">
            <a:extLst>
              <a:ext uri="{FF2B5EF4-FFF2-40B4-BE49-F238E27FC236}">
                <a16:creationId xmlns:a16="http://schemas.microsoft.com/office/drawing/2014/main" xmlns="" id="{76873226-7089-3D4A-85F5-D5E3FA4462AA}"/>
              </a:ext>
            </a:extLst>
          </p:cNvPr>
          <p:cNvPicPr>
            <a:picLocks noGrp="1" noChangeAspect="1"/>
          </p:cNvPicPr>
          <p:nvPr>
            <p:ph idx="1"/>
          </p:nvPr>
        </p:nvPicPr>
        <p:blipFill>
          <a:blip r:embed="rId2"/>
          <a:stretch>
            <a:fillRect/>
          </a:stretch>
        </p:blipFill>
        <p:spPr>
          <a:xfrm>
            <a:off x="304800" y="1752600"/>
            <a:ext cx="8229600" cy="846386"/>
          </a:xfrm>
          <a:prstGeom prst="rect">
            <a:avLst/>
          </a:prstGeom>
        </p:spPr>
      </p:pic>
      <p:sp>
        <p:nvSpPr>
          <p:cNvPr id="4" name="Slide Number Placeholder 3">
            <a:extLst>
              <a:ext uri="{FF2B5EF4-FFF2-40B4-BE49-F238E27FC236}">
                <a16:creationId xmlns:a16="http://schemas.microsoft.com/office/drawing/2014/main" xmlns="" id="{67BB420E-2FE3-3B45-8FAD-9086B54D3E19}"/>
              </a:ext>
            </a:extLst>
          </p:cNvPr>
          <p:cNvSpPr>
            <a:spLocks noGrp="1"/>
          </p:cNvSpPr>
          <p:nvPr>
            <p:ph type="sldNum" sz="quarter" idx="12"/>
          </p:nvPr>
        </p:nvSpPr>
        <p:spPr/>
        <p:txBody>
          <a:bodyPr/>
          <a:lstStyle/>
          <a:p>
            <a:fld id="{B6F15528-21DE-4FAA-801E-634DDDAF4B2B}" type="slidenum">
              <a:rPr lang="en-US" smtClean="0"/>
              <a:pPr/>
              <a:t>14</a:t>
            </a:fld>
            <a:r>
              <a:rPr lang="en-US" dirty="0"/>
              <a:t> of 28</a:t>
            </a:r>
          </a:p>
        </p:txBody>
      </p:sp>
      <p:sp>
        <p:nvSpPr>
          <p:cNvPr id="6" name="Rectangle 5">
            <a:extLst>
              <a:ext uri="{FF2B5EF4-FFF2-40B4-BE49-F238E27FC236}">
                <a16:creationId xmlns:a16="http://schemas.microsoft.com/office/drawing/2014/main" xmlns="" id="{CB7B08F0-62AF-9B4A-A5BA-E5372CB2F710}"/>
              </a:ext>
            </a:extLst>
          </p:cNvPr>
          <p:cNvSpPr/>
          <p:nvPr/>
        </p:nvSpPr>
        <p:spPr>
          <a:xfrm>
            <a:off x="1143000" y="2286000"/>
            <a:ext cx="7391400" cy="3129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xmlns="" id="{48045876-9989-0B41-8790-4481771CCE2E}"/>
              </a:ext>
            </a:extLst>
          </p:cNvPr>
          <p:cNvPicPr>
            <a:picLocks noChangeAspect="1"/>
          </p:cNvPicPr>
          <p:nvPr/>
        </p:nvPicPr>
        <p:blipFill>
          <a:blip r:embed="rId3"/>
          <a:stretch>
            <a:fillRect/>
          </a:stretch>
        </p:blipFill>
        <p:spPr>
          <a:xfrm>
            <a:off x="457200" y="3216592"/>
            <a:ext cx="3852878" cy="3352800"/>
          </a:xfrm>
          <a:prstGeom prst="rect">
            <a:avLst/>
          </a:prstGeom>
        </p:spPr>
      </p:pic>
      <p:sp>
        <p:nvSpPr>
          <p:cNvPr id="8" name="Rounded Rectangle 7">
            <a:extLst>
              <a:ext uri="{FF2B5EF4-FFF2-40B4-BE49-F238E27FC236}">
                <a16:creationId xmlns:a16="http://schemas.microsoft.com/office/drawing/2014/main" xmlns="" id="{D0B9FB99-DAB9-9648-ADEA-5ADEDF2046FA}"/>
              </a:ext>
            </a:extLst>
          </p:cNvPr>
          <p:cNvSpPr/>
          <p:nvPr/>
        </p:nvSpPr>
        <p:spPr>
          <a:xfrm>
            <a:off x="1295400" y="3581400"/>
            <a:ext cx="2133600" cy="25146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xmlns="" id="{5D455DA4-FFB7-144C-A98A-865B917C23DE}"/>
              </a:ext>
            </a:extLst>
          </p:cNvPr>
          <p:cNvSpPr/>
          <p:nvPr/>
        </p:nvSpPr>
        <p:spPr>
          <a:xfrm>
            <a:off x="609600" y="3581400"/>
            <a:ext cx="685800" cy="25146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225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01CC8-6B1D-CE46-BF39-0CEF9D94FEE4}"/>
              </a:ext>
            </a:extLst>
          </p:cNvPr>
          <p:cNvSpPr>
            <a:spLocks noGrp="1"/>
          </p:cNvSpPr>
          <p:nvPr>
            <p:ph type="title"/>
          </p:nvPr>
        </p:nvSpPr>
        <p:spPr/>
        <p:txBody>
          <a:bodyPr/>
          <a:lstStyle/>
          <a:p>
            <a:r>
              <a:rPr lang="en-US" cap="small" dirty="0"/>
              <a:t>Relational Model: Foreign Key</a:t>
            </a:r>
            <a:endParaRPr lang="en-US" dirty="0"/>
          </a:p>
        </p:txBody>
      </p:sp>
      <p:pic>
        <p:nvPicPr>
          <p:cNvPr id="5" name="Content Placeholder 4">
            <a:extLst>
              <a:ext uri="{FF2B5EF4-FFF2-40B4-BE49-F238E27FC236}">
                <a16:creationId xmlns:a16="http://schemas.microsoft.com/office/drawing/2014/main" xmlns="" id="{915EA9C5-EC0B-3942-9E4F-8FDF07A28E79}"/>
              </a:ext>
            </a:extLst>
          </p:cNvPr>
          <p:cNvPicPr>
            <a:picLocks noGrp="1" noChangeAspect="1"/>
          </p:cNvPicPr>
          <p:nvPr>
            <p:ph idx="1"/>
          </p:nvPr>
        </p:nvPicPr>
        <p:blipFill>
          <a:blip r:embed="rId2"/>
          <a:stretch>
            <a:fillRect/>
          </a:stretch>
        </p:blipFill>
        <p:spPr>
          <a:xfrm>
            <a:off x="381000" y="1752600"/>
            <a:ext cx="8229600" cy="1088770"/>
          </a:xfrm>
          <a:prstGeom prst="rect">
            <a:avLst/>
          </a:prstGeom>
        </p:spPr>
      </p:pic>
      <p:sp>
        <p:nvSpPr>
          <p:cNvPr id="4" name="Slide Number Placeholder 3">
            <a:extLst>
              <a:ext uri="{FF2B5EF4-FFF2-40B4-BE49-F238E27FC236}">
                <a16:creationId xmlns:a16="http://schemas.microsoft.com/office/drawing/2014/main" xmlns="" id="{F6E1C6FD-BE88-2F4C-85E4-8148234A11AE}"/>
              </a:ext>
            </a:extLst>
          </p:cNvPr>
          <p:cNvSpPr>
            <a:spLocks noGrp="1"/>
          </p:cNvSpPr>
          <p:nvPr>
            <p:ph type="sldNum" sz="quarter" idx="12"/>
          </p:nvPr>
        </p:nvSpPr>
        <p:spPr/>
        <p:txBody>
          <a:bodyPr/>
          <a:lstStyle/>
          <a:p>
            <a:fld id="{B6F15528-21DE-4FAA-801E-634DDDAF4B2B}" type="slidenum">
              <a:rPr lang="en-US" smtClean="0"/>
              <a:pPr/>
              <a:t>15</a:t>
            </a:fld>
            <a:r>
              <a:rPr lang="en-US" dirty="0"/>
              <a:t> of 28</a:t>
            </a:r>
          </a:p>
        </p:txBody>
      </p:sp>
      <p:pic>
        <p:nvPicPr>
          <p:cNvPr id="6" name="Content Placeholder 4">
            <a:extLst>
              <a:ext uri="{FF2B5EF4-FFF2-40B4-BE49-F238E27FC236}">
                <a16:creationId xmlns:a16="http://schemas.microsoft.com/office/drawing/2014/main" xmlns="" id="{F2D21421-05D9-C04D-879F-996B56CB0081}"/>
              </a:ext>
            </a:extLst>
          </p:cNvPr>
          <p:cNvPicPr>
            <a:picLocks noChangeAspect="1"/>
          </p:cNvPicPr>
          <p:nvPr/>
        </p:nvPicPr>
        <p:blipFill>
          <a:blip r:embed="rId3"/>
          <a:stretch>
            <a:fillRect/>
          </a:stretch>
        </p:blipFill>
        <p:spPr>
          <a:xfrm>
            <a:off x="5181600" y="3314286"/>
            <a:ext cx="2539013" cy="1981200"/>
          </a:xfrm>
          <a:prstGeom prst="rect">
            <a:avLst/>
          </a:prstGeom>
        </p:spPr>
      </p:pic>
      <p:pic>
        <p:nvPicPr>
          <p:cNvPr id="7" name="Content Placeholder 4">
            <a:extLst>
              <a:ext uri="{FF2B5EF4-FFF2-40B4-BE49-F238E27FC236}">
                <a16:creationId xmlns:a16="http://schemas.microsoft.com/office/drawing/2014/main" xmlns="" id="{214568C1-EAD1-5B46-9B92-DE6F75353F21}"/>
              </a:ext>
            </a:extLst>
          </p:cNvPr>
          <p:cNvPicPr>
            <a:picLocks noChangeAspect="1"/>
          </p:cNvPicPr>
          <p:nvPr/>
        </p:nvPicPr>
        <p:blipFill>
          <a:blip r:embed="rId4"/>
          <a:stretch>
            <a:fillRect/>
          </a:stretch>
        </p:blipFill>
        <p:spPr>
          <a:xfrm>
            <a:off x="838200" y="3161092"/>
            <a:ext cx="3590182" cy="3124200"/>
          </a:xfrm>
          <a:prstGeom prst="rect">
            <a:avLst/>
          </a:prstGeom>
        </p:spPr>
      </p:pic>
      <p:sp>
        <p:nvSpPr>
          <p:cNvPr id="8" name="Rounded Rectangle 7">
            <a:extLst>
              <a:ext uri="{FF2B5EF4-FFF2-40B4-BE49-F238E27FC236}">
                <a16:creationId xmlns:a16="http://schemas.microsoft.com/office/drawing/2014/main" xmlns="" id="{87E5530C-07EC-E24B-AB8F-79F7D74B2092}"/>
              </a:ext>
            </a:extLst>
          </p:cNvPr>
          <p:cNvSpPr/>
          <p:nvPr/>
        </p:nvSpPr>
        <p:spPr>
          <a:xfrm>
            <a:off x="2633291" y="3324446"/>
            <a:ext cx="948109" cy="250364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xmlns="" id="{8B4CF1CC-1213-A84D-B0F4-4ECC05597D2C}"/>
              </a:ext>
            </a:extLst>
          </p:cNvPr>
          <p:cNvSpPr/>
          <p:nvPr/>
        </p:nvSpPr>
        <p:spPr>
          <a:xfrm>
            <a:off x="5275364" y="3344766"/>
            <a:ext cx="948109" cy="156892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0A958740-36E4-AA41-86C0-E77B631F19D4}"/>
              </a:ext>
            </a:extLst>
          </p:cNvPr>
          <p:cNvSpPr/>
          <p:nvPr/>
        </p:nvSpPr>
        <p:spPr>
          <a:xfrm>
            <a:off x="6893560" y="2582949"/>
            <a:ext cx="1752600" cy="3129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C32CEF62-EDED-ED45-9650-A41152807C45}"/>
              </a:ext>
            </a:extLst>
          </p:cNvPr>
          <p:cNvSpPr txBox="1"/>
          <p:nvPr/>
        </p:nvSpPr>
        <p:spPr>
          <a:xfrm>
            <a:off x="5260106" y="5761871"/>
            <a:ext cx="2381999" cy="369332"/>
          </a:xfrm>
          <a:prstGeom prst="rect">
            <a:avLst/>
          </a:prstGeom>
          <a:noFill/>
        </p:spPr>
        <p:txBody>
          <a:bodyPr wrap="none" rtlCol="0">
            <a:spAutoFit/>
          </a:bodyPr>
          <a:lstStyle/>
          <a:p>
            <a:r>
              <a:rPr lang="en-US" dirty="0"/>
              <a:t>Foreign Key Constraints</a:t>
            </a:r>
          </a:p>
        </p:txBody>
      </p:sp>
    </p:spTree>
    <p:extLst>
      <p:ext uri="{BB962C8B-B14F-4D97-AF65-F5344CB8AC3E}">
        <p14:creationId xmlns:p14="http://schemas.microsoft.com/office/powerpoint/2010/main" val="16590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EBAA16-ED6A-CE41-B389-C912D5D8FC83}"/>
              </a:ext>
            </a:extLst>
          </p:cNvPr>
          <p:cNvSpPr>
            <a:spLocks noGrp="1"/>
          </p:cNvSpPr>
          <p:nvPr>
            <p:ph type="title"/>
          </p:nvPr>
        </p:nvSpPr>
        <p:spPr/>
        <p:txBody>
          <a:bodyPr>
            <a:normAutofit/>
          </a:bodyPr>
          <a:lstStyle/>
          <a:p>
            <a:r>
              <a:rPr lang="en-US" cap="small" dirty="0"/>
              <a:t>referential integrity constraint</a:t>
            </a:r>
          </a:p>
        </p:txBody>
      </p:sp>
      <p:sp>
        <p:nvSpPr>
          <p:cNvPr id="4" name="Slide Number Placeholder 3">
            <a:extLst>
              <a:ext uri="{FF2B5EF4-FFF2-40B4-BE49-F238E27FC236}">
                <a16:creationId xmlns:a16="http://schemas.microsoft.com/office/drawing/2014/main" xmlns="" id="{77C3D87C-85B4-9F47-A7F3-068875DA5562}"/>
              </a:ext>
            </a:extLst>
          </p:cNvPr>
          <p:cNvSpPr>
            <a:spLocks noGrp="1"/>
          </p:cNvSpPr>
          <p:nvPr>
            <p:ph type="sldNum" sz="quarter" idx="12"/>
          </p:nvPr>
        </p:nvSpPr>
        <p:spPr/>
        <p:txBody>
          <a:bodyPr/>
          <a:lstStyle/>
          <a:p>
            <a:fld id="{B6F15528-21DE-4FAA-801E-634DDDAF4B2B}" type="slidenum">
              <a:rPr lang="en-US" smtClean="0"/>
              <a:pPr/>
              <a:t>16</a:t>
            </a:fld>
            <a:r>
              <a:rPr lang="en-US" dirty="0"/>
              <a:t> of 28</a:t>
            </a:r>
          </a:p>
        </p:txBody>
      </p:sp>
      <p:pic>
        <p:nvPicPr>
          <p:cNvPr id="5" name="Content Placeholder 4">
            <a:extLst>
              <a:ext uri="{FF2B5EF4-FFF2-40B4-BE49-F238E27FC236}">
                <a16:creationId xmlns:a16="http://schemas.microsoft.com/office/drawing/2014/main" xmlns="" id="{A424C372-9AAA-2041-B308-9A6A9610D3A8}"/>
              </a:ext>
            </a:extLst>
          </p:cNvPr>
          <p:cNvPicPr>
            <a:picLocks noChangeAspect="1"/>
          </p:cNvPicPr>
          <p:nvPr/>
        </p:nvPicPr>
        <p:blipFill>
          <a:blip r:embed="rId2"/>
          <a:stretch>
            <a:fillRect/>
          </a:stretch>
        </p:blipFill>
        <p:spPr>
          <a:xfrm>
            <a:off x="5410200" y="2058194"/>
            <a:ext cx="2539013" cy="1981200"/>
          </a:xfrm>
          <a:prstGeom prst="rect">
            <a:avLst/>
          </a:prstGeom>
        </p:spPr>
      </p:pic>
      <p:pic>
        <p:nvPicPr>
          <p:cNvPr id="6" name="Content Placeholder 4">
            <a:extLst>
              <a:ext uri="{FF2B5EF4-FFF2-40B4-BE49-F238E27FC236}">
                <a16:creationId xmlns:a16="http://schemas.microsoft.com/office/drawing/2014/main" xmlns="" id="{C1DCA4E3-5B53-E143-97CE-78B0E5E10134}"/>
              </a:ext>
            </a:extLst>
          </p:cNvPr>
          <p:cNvPicPr>
            <a:picLocks noChangeAspect="1"/>
          </p:cNvPicPr>
          <p:nvPr/>
        </p:nvPicPr>
        <p:blipFill>
          <a:blip r:embed="rId3"/>
          <a:stretch>
            <a:fillRect/>
          </a:stretch>
        </p:blipFill>
        <p:spPr>
          <a:xfrm>
            <a:off x="1066800" y="1905000"/>
            <a:ext cx="3590182" cy="3124200"/>
          </a:xfrm>
          <a:prstGeom prst="rect">
            <a:avLst/>
          </a:prstGeom>
        </p:spPr>
      </p:pic>
      <p:sp>
        <p:nvSpPr>
          <p:cNvPr id="7" name="Rounded Rectangle 6">
            <a:extLst>
              <a:ext uri="{FF2B5EF4-FFF2-40B4-BE49-F238E27FC236}">
                <a16:creationId xmlns:a16="http://schemas.microsoft.com/office/drawing/2014/main" xmlns="" id="{D809DAAC-5FF5-874C-8F98-338933B878BE}"/>
              </a:ext>
            </a:extLst>
          </p:cNvPr>
          <p:cNvSpPr/>
          <p:nvPr/>
        </p:nvSpPr>
        <p:spPr>
          <a:xfrm>
            <a:off x="2861891" y="2068354"/>
            <a:ext cx="948109" cy="250364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xmlns="" id="{8EE8DD5C-E452-3F43-B160-043639D9A453}"/>
              </a:ext>
            </a:extLst>
          </p:cNvPr>
          <p:cNvSpPr/>
          <p:nvPr/>
        </p:nvSpPr>
        <p:spPr>
          <a:xfrm>
            <a:off x="5503964" y="2088674"/>
            <a:ext cx="948109" cy="156892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4">
            <a:extLst>
              <a:ext uri="{FF2B5EF4-FFF2-40B4-BE49-F238E27FC236}">
                <a16:creationId xmlns:a16="http://schemas.microsoft.com/office/drawing/2014/main" xmlns="" id="{8A83C2DB-83E7-1647-9A1D-EFE1D31B27CD}"/>
              </a:ext>
            </a:extLst>
          </p:cNvPr>
          <p:cNvPicPr>
            <a:picLocks noChangeAspect="1"/>
          </p:cNvPicPr>
          <p:nvPr/>
        </p:nvPicPr>
        <p:blipFill rotWithShape="1">
          <a:blip r:embed="rId2"/>
          <a:srcRect r="60985" b="19270"/>
          <a:stretch/>
        </p:blipFill>
        <p:spPr>
          <a:xfrm>
            <a:off x="4539868" y="2058194"/>
            <a:ext cx="990600" cy="1599406"/>
          </a:xfrm>
          <a:prstGeom prst="rect">
            <a:avLst/>
          </a:prstGeom>
        </p:spPr>
      </p:pic>
      <p:sp>
        <p:nvSpPr>
          <p:cNvPr id="10" name="Rounded Rectangle 9">
            <a:extLst>
              <a:ext uri="{FF2B5EF4-FFF2-40B4-BE49-F238E27FC236}">
                <a16:creationId xmlns:a16="http://schemas.microsoft.com/office/drawing/2014/main" xmlns="" id="{DF7C17C0-0D8E-C341-88D9-D57255EACEF6}"/>
              </a:ext>
            </a:extLst>
          </p:cNvPr>
          <p:cNvSpPr/>
          <p:nvPr/>
        </p:nvSpPr>
        <p:spPr>
          <a:xfrm>
            <a:off x="4656982" y="2379225"/>
            <a:ext cx="753218" cy="1188923"/>
          </a:xfrm>
          <a:prstGeom prst="round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xmlns="" id="{7A2996DE-5294-2640-8855-1BA1349C99B8}"/>
              </a:ext>
            </a:extLst>
          </p:cNvPr>
          <p:cNvSpPr txBox="1"/>
          <p:nvPr/>
        </p:nvSpPr>
        <p:spPr>
          <a:xfrm>
            <a:off x="4669546" y="2133600"/>
            <a:ext cx="821854" cy="156173"/>
          </a:xfrm>
          <a:prstGeom prst="rect">
            <a:avLst/>
          </a:prstGeom>
          <a:solidFill>
            <a:srgbClr val="C7EAFC"/>
          </a:solidFill>
        </p:spPr>
        <p:txBody>
          <a:bodyPr wrap="square" lIns="0" tIns="0" rIns="0" bIns="0" rtlCol="0">
            <a:normAutofit/>
          </a:bodyPr>
          <a:lstStyle/>
          <a:p>
            <a:pPr algn="ctr"/>
            <a:r>
              <a:rPr lang="en-US" sz="900" dirty="0"/>
              <a:t>id</a:t>
            </a:r>
            <a:endParaRPr lang="en-US" sz="500" dirty="0"/>
          </a:p>
        </p:txBody>
      </p:sp>
      <p:sp>
        <p:nvSpPr>
          <p:cNvPr id="14" name="TextBox 13">
            <a:extLst>
              <a:ext uri="{FF2B5EF4-FFF2-40B4-BE49-F238E27FC236}">
                <a16:creationId xmlns:a16="http://schemas.microsoft.com/office/drawing/2014/main" xmlns="" id="{FBC0FAB5-1334-2443-B4A7-3427D4E3110B}"/>
              </a:ext>
            </a:extLst>
          </p:cNvPr>
          <p:cNvSpPr txBox="1"/>
          <p:nvPr/>
        </p:nvSpPr>
        <p:spPr>
          <a:xfrm>
            <a:off x="4678423" y="2182427"/>
            <a:ext cx="821854" cy="156173"/>
          </a:xfrm>
          <a:prstGeom prst="rect">
            <a:avLst/>
          </a:prstGeom>
          <a:solidFill>
            <a:srgbClr val="C7EAFC"/>
          </a:solidFill>
        </p:spPr>
        <p:txBody>
          <a:bodyPr wrap="square" lIns="0" tIns="0" rIns="0" bIns="0" rtlCol="0">
            <a:normAutofit/>
          </a:bodyPr>
          <a:lstStyle/>
          <a:p>
            <a:pPr algn="ctr"/>
            <a:r>
              <a:rPr lang="en-US" sz="900" dirty="0"/>
              <a:t>id</a:t>
            </a:r>
            <a:endParaRPr lang="en-US" sz="500" dirty="0"/>
          </a:p>
        </p:txBody>
      </p:sp>
      <p:sp>
        <p:nvSpPr>
          <p:cNvPr id="15" name="TextBox 14">
            <a:extLst>
              <a:ext uri="{FF2B5EF4-FFF2-40B4-BE49-F238E27FC236}">
                <a16:creationId xmlns:a16="http://schemas.microsoft.com/office/drawing/2014/main" xmlns="" id="{4646BFDE-958C-D84B-BA12-C32B2961C866}"/>
              </a:ext>
            </a:extLst>
          </p:cNvPr>
          <p:cNvSpPr txBox="1"/>
          <p:nvPr/>
        </p:nvSpPr>
        <p:spPr>
          <a:xfrm>
            <a:off x="4678423" y="2151355"/>
            <a:ext cx="821854" cy="156173"/>
          </a:xfrm>
          <a:prstGeom prst="rect">
            <a:avLst/>
          </a:prstGeom>
          <a:solidFill>
            <a:srgbClr val="C7EAFC"/>
          </a:solidFill>
        </p:spPr>
        <p:txBody>
          <a:bodyPr wrap="square" lIns="0" tIns="0" rIns="0" bIns="0" rtlCol="0">
            <a:normAutofit/>
          </a:bodyPr>
          <a:lstStyle/>
          <a:p>
            <a:pPr algn="ctr"/>
            <a:r>
              <a:rPr lang="en-US" sz="900" dirty="0"/>
              <a:t>id</a:t>
            </a:r>
            <a:endParaRPr lang="en-US" sz="500" dirty="0"/>
          </a:p>
        </p:txBody>
      </p:sp>
    </p:spTree>
    <p:extLst>
      <p:ext uri="{BB962C8B-B14F-4D97-AF65-F5344CB8AC3E}">
        <p14:creationId xmlns:p14="http://schemas.microsoft.com/office/powerpoint/2010/main" val="31221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5318CF-5E57-594E-BF82-11A727C0F8DB}"/>
              </a:ext>
            </a:extLst>
          </p:cNvPr>
          <p:cNvSpPr>
            <a:spLocks noGrp="1"/>
          </p:cNvSpPr>
          <p:nvPr>
            <p:ph type="title"/>
          </p:nvPr>
        </p:nvSpPr>
        <p:spPr/>
        <p:txBody>
          <a:bodyPr>
            <a:normAutofit/>
          </a:bodyPr>
          <a:lstStyle/>
          <a:p>
            <a:r>
              <a:rPr lang="en-US" cap="small" dirty="0"/>
              <a:t>Schema Diagrams</a:t>
            </a:r>
          </a:p>
        </p:txBody>
      </p:sp>
      <p:pic>
        <p:nvPicPr>
          <p:cNvPr id="5" name="Content Placeholder 4">
            <a:extLst>
              <a:ext uri="{FF2B5EF4-FFF2-40B4-BE49-F238E27FC236}">
                <a16:creationId xmlns:a16="http://schemas.microsoft.com/office/drawing/2014/main" xmlns="" id="{8A68EBC5-05A8-664A-9AEC-B130990FE478}"/>
              </a:ext>
            </a:extLst>
          </p:cNvPr>
          <p:cNvPicPr>
            <a:picLocks noGrp="1" noChangeAspect="1"/>
          </p:cNvPicPr>
          <p:nvPr>
            <p:ph idx="1"/>
          </p:nvPr>
        </p:nvPicPr>
        <p:blipFill>
          <a:blip r:embed="rId2"/>
          <a:stretch>
            <a:fillRect/>
          </a:stretch>
        </p:blipFill>
        <p:spPr>
          <a:xfrm>
            <a:off x="457200" y="1610826"/>
            <a:ext cx="8229600" cy="4504710"/>
          </a:xfrm>
          <a:prstGeom prst="rect">
            <a:avLst/>
          </a:prstGeom>
        </p:spPr>
      </p:pic>
      <p:sp>
        <p:nvSpPr>
          <p:cNvPr id="4" name="Slide Number Placeholder 3">
            <a:extLst>
              <a:ext uri="{FF2B5EF4-FFF2-40B4-BE49-F238E27FC236}">
                <a16:creationId xmlns:a16="http://schemas.microsoft.com/office/drawing/2014/main" xmlns="" id="{96C6B62E-7DCB-BC4D-9034-3A1F1B80D10F}"/>
              </a:ext>
            </a:extLst>
          </p:cNvPr>
          <p:cNvSpPr>
            <a:spLocks noGrp="1"/>
          </p:cNvSpPr>
          <p:nvPr>
            <p:ph type="sldNum" sz="quarter" idx="12"/>
          </p:nvPr>
        </p:nvSpPr>
        <p:spPr/>
        <p:txBody>
          <a:bodyPr/>
          <a:lstStyle/>
          <a:p>
            <a:fld id="{B6F15528-21DE-4FAA-801E-634DDDAF4B2B}" type="slidenum">
              <a:rPr lang="en-US" smtClean="0"/>
              <a:pPr/>
              <a:t>17</a:t>
            </a:fld>
            <a:r>
              <a:rPr lang="en-US" dirty="0"/>
              <a:t> of 28</a:t>
            </a:r>
          </a:p>
        </p:txBody>
      </p:sp>
      <p:sp>
        <p:nvSpPr>
          <p:cNvPr id="7" name="Rectangle 6">
            <a:extLst>
              <a:ext uri="{FF2B5EF4-FFF2-40B4-BE49-F238E27FC236}">
                <a16:creationId xmlns:a16="http://schemas.microsoft.com/office/drawing/2014/main" xmlns="" id="{333C1A45-8CC1-0B46-AC70-97E997A7C84F}"/>
              </a:ext>
            </a:extLst>
          </p:cNvPr>
          <p:cNvSpPr/>
          <p:nvPr/>
        </p:nvSpPr>
        <p:spPr>
          <a:xfrm>
            <a:off x="4495800" y="3505200"/>
            <a:ext cx="4572000" cy="2246769"/>
          </a:xfrm>
          <a:prstGeom prst="rect">
            <a:avLst/>
          </a:prstGeom>
          <a:solidFill>
            <a:schemeClr val="bg1"/>
          </a:solidFill>
          <a:ln>
            <a:solidFill>
              <a:schemeClr val="tx2"/>
            </a:solidFill>
          </a:ln>
        </p:spPr>
        <p:txBody>
          <a:bodyPr>
            <a:spAutoFit/>
          </a:bodyPr>
          <a:lstStyle/>
          <a:p>
            <a:r>
              <a:rPr lang="en-US" sz="2800" dirty="0">
                <a:latin typeface="Calibri" panose="020F0502020204030204" pitchFamily="34" charset="0"/>
                <a:cs typeface="Calibri" panose="020F0502020204030204" pitchFamily="34" charset="0"/>
              </a:rPr>
              <a:t>A database schema, along with primary key and foreign key dependencies, can</a:t>
            </a:r>
          </a:p>
          <a:p>
            <a:r>
              <a:rPr lang="en-US" sz="2800" dirty="0">
                <a:latin typeface="Calibri" panose="020F0502020204030204" pitchFamily="34" charset="0"/>
                <a:cs typeface="Calibri" panose="020F0502020204030204" pitchFamily="34" charset="0"/>
              </a:rPr>
              <a:t>be depicted by schema diagrams.</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8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992954-BB33-E34C-8862-3B0F2D0A45E3}"/>
              </a:ext>
            </a:extLst>
          </p:cNvPr>
          <p:cNvSpPr>
            <a:spLocks noGrp="1"/>
          </p:cNvSpPr>
          <p:nvPr>
            <p:ph type="title"/>
          </p:nvPr>
        </p:nvSpPr>
        <p:spPr/>
        <p:txBody>
          <a:bodyPr/>
          <a:lstStyle/>
          <a:p>
            <a:r>
              <a:rPr lang="en-US" cap="small" dirty="0"/>
              <a:t>Schema Diagrams</a:t>
            </a:r>
            <a:endParaRPr lang="en-US" dirty="0"/>
          </a:p>
        </p:txBody>
      </p:sp>
      <p:pic>
        <p:nvPicPr>
          <p:cNvPr id="5" name="Content Placeholder 4">
            <a:extLst>
              <a:ext uri="{FF2B5EF4-FFF2-40B4-BE49-F238E27FC236}">
                <a16:creationId xmlns:a16="http://schemas.microsoft.com/office/drawing/2014/main" xmlns="" id="{36885353-709E-3D44-9764-0E55C4AEDBB5}"/>
              </a:ext>
            </a:extLst>
          </p:cNvPr>
          <p:cNvPicPr>
            <a:picLocks noGrp="1" noChangeAspect="1"/>
          </p:cNvPicPr>
          <p:nvPr>
            <p:ph idx="1"/>
          </p:nvPr>
        </p:nvPicPr>
        <p:blipFill>
          <a:blip r:embed="rId2"/>
          <a:stretch>
            <a:fillRect/>
          </a:stretch>
        </p:blipFill>
        <p:spPr>
          <a:xfrm>
            <a:off x="457200" y="1600200"/>
            <a:ext cx="8127999" cy="4876800"/>
          </a:xfrm>
          <a:prstGeom prst="rect">
            <a:avLst/>
          </a:prstGeom>
        </p:spPr>
      </p:pic>
      <p:sp>
        <p:nvSpPr>
          <p:cNvPr id="4" name="Slide Number Placeholder 3">
            <a:extLst>
              <a:ext uri="{FF2B5EF4-FFF2-40B4-BE49-F238E27FC236}">
                <a16:creationId xmlns:a16="http://schemas.microsoft.com/office/drawing/2014/main" xmlns="" id="{92772C6A-EA48-0248-BA56-7B329E65363D}"/>
              </a:ext>
            </a:extLst>
          </p:cNvPr>
          <p:cNvSpPr>
            <a:spLocks noGrp="1"/>
          </p:cNvSpPr>
          <p:nvPr>
            <p:ph type="sldNum" sz="quarter" idx="12"/>
          </p:nvPr>
        </p:nvSpPr>
        <p:spPr/>
        <p:txBody>
          <a:bodyPr/>
          <a:lstStyle/>
          <a:p>
            <a:fld id="{B6F15528-21DE-4FAA-801E-634DDDAF4B2B}" type="slidenum">
              <a:rPr lang="en-US" smtClean="0"/>
              <a:pPr/>
              <a:t>18</a:t>
            </a:fld>
            <a:r>
              <a:rPr lang="en-US" dirty="0"/>
              <a:t> of 28</a:t>
            </a:r>
          </a:p>
        </p:txBody>
      </p:sp>
      <p:sp>
        <p:nvSpPr>
          <p:cNvPr id="6" name="Rounded Rectangle 5">
            <a:extLst>
              <a:ext uri="{FF2B5EF4-FFF2-40B4-BE49-F238E27FC236}">
                <a16:creationId xmlns:a16="http://schemas.microsoft.com/office/drawing/2014/main" xmlns="" id="{62839E20-1807-2D4F-8B29-B75F62AE8430}"/>
              </a:ext>
            </a:extLst>
          </p:cNvPr>
          <p:cNvSpPr/>
          <p:nvPr/>
        </p:nvSpPr>
        <p:spPr>
          <a:xfrm>
            <a:off x="4191000" y="2843769"/>
            <a:ext cx="2743200" cy="1271031"/>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77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cap="small"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142998" y="1752599"/>
            <a:ext cx="7086600" cy="4202113"/>
          </a:xfrm>
        </p:spPr>
        <p:txBody>
          <a:bodyPr>
            <a:normAutofit/>
          </a:bodyPr>
          <a:lstStyle/>
          <a:p>
            <a:r>
              <a:rPr lang="en-US" altLang="en-US" sz="2400" dirty="0"/>
              <a:t>Procedural versus non-procedural, or declarative</a:t>
            </a:r>
          </a:p>
          <a:p>
            <a:r>
              <a:rPr lang="en-US" altLang="en-US" sz="2400" dirty="0"/>
              <a:t>“Pure” languages:</a:t>
            </a:r>
          </a:p>
          <a:p>
            <a:pPr lvl="1"/>
            <a:r>
              <a:rPr lang="en-US" altLang="en-US" sz="2400" dirty="0"/>
              <a:t>Relational algebra</a:t>
            </a:r>
          </a:p>
          <a:p>
            <a:pPr lvl="1"/>
            <a:r>
              <a:rPr lang="en-US" altLang="en-US" sz="2400" dirty="0"/>
              <a:t>Tuple relational calculus</a:t>
            </a:r>
          </a:p>
          <a:p>
            <a:pPr lvl="1"/>
            <a:r>
              <a:rPr lang="en-US" altLang="en-US" sz="2400" dirty="0"/>
              <a:t>Domain relational calculus</a:t>
            </a:r>
          </a:p>
          <a:p>
            <a:pPr lvl="1"/>
            <a:endParaRPr lang="en-US" altLang="en-US" sz="2400" dirty="0"/>
          </a:p>
          <a:p>
            <a:endParaRPr lang="en-US" altLang="en-US" sz="2400" dirty="0"/>
          </a:p>
        </p:txBody>
      </p:sp>
    </p:spTree>
    <p:extLst>
      <p:ext uri="{BB962C8B-B14F-4D97-AF65-F5344CB8AC3E}">
        <p14:creationId xmlns:p14="http://schemas.microsoft.com/office/powerpoint/2010/main" val="1861836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3F4962-1A08-7548-8F28-EA64792182D1}"/>
              </a:ext>
            </a:extLst>
          </p:cNvPr>
          <p:cNvSpPr>
            <a:spLocks noGrp="1"/>
          </p:cNvSpPr>
          <p:nvPr>
            <p:ph type="title"/>
          </p:nvPr>
        </p:nvSpPr>
        <p:spPr/>
        <p:txBody>
          <a:bodyPr/>
          <a:lstStyle/>
          <a:p>
            <a:r>
              <a:rPr lang="en-US" dirty="0"/>
              <a:t>Syllabus</a:t>
            </a:r>
          </a:p>
        </p:txBody>
      </p:sp>
      <p:sp>
        <p:nvSpPr>
          <p:cNvPr id="4" name="Slide Number Placeholder 3">
            <a:extLst>
              <a:ext uri="{FF2B5EF4-FFF2-40B4-BE49-F238E27FC236}">
                <a16:creationId xmlns:a16="http://schemas.microsoft.com/office/drawing/2014/main" xmlns="" id="{1C59CDA8-18F3-E243-8B46-EE4FEF567799}"/>
              </a:ext>
            </a:extLst>
          </p:cNvPr>
          <p:cNvSpPr>
            <a:spLocks noGrp="1"/>
          </p:cNvSpPr>
          <p:nvPr>
            <p:ph type="sldNum" sz="quarter" idx="12"/>
          </p:nvPr>
        </p:nvSpPr>
        <p:spPr/>
        <p:txBody>
          <a:bodyPr/>
          <a:lstStyle/>
          <a:p>
            <a:fld id="{B6F15528-21DE-4FAA-801E-634DDDAF4B2B}" type="slidenum">
              <a:rPr lang="en-US" smtClean="0"/>
              <a:pPr/>
              <a:t>2</a:t>
            </a:fld>
            <a:r>
              <a:rPr lang="en-US" dirty="0"/>
              <a:t> of 28</a:t>
            </a:r>
          </a:p>
        </p:txBody>
      </p:sp>
      <p:pic>
        <p:nvPicPr>
          <p:cNvPr id="8" name="Picture 7">
            <a:extLst>
              <a:ext uri="{FF2B5EF4-FFF2-40B4-BE49-F238E27FC236}">
                <a16:creationId xmlns:a16="http://schemas.microsoft.com/office/drawing/2014/main" xmlns="" id="{461627F7-1253-E145-BCB2-58F461423F3C}"/>
              </a:ext>
            </a:extLst>
          </p:cNvPr>
          <p:cNvPicPr>
            <a:picLocks noChangeAspect="1"/>
          </p:cNvPicPr>
          <p:nvPr/>
        </p:nvPicPr>
        <p:blipFill>
          <a:blip r:embed="rId2"/>
          <a:stretch>
            <a:fillRect/>
          </a:stretch>
        </p:blipFill>
        <p:spPr>
          <a:xfrm>
            <a:off x="491359" y="1600200"/>
            <a:ext cx="6438900" cy="3475725"/>
          </a:xfrm>
          <a:prstGeom prst="rect">
            <a:avLst/>
          </a:prstGeom>
        </p:spPr>
      </p:pic>
      <p:sp>
        <p:nvSpPr>
          <p:cNvPr id="9" name="Rounded Rectangle 8">
            <a:extLst>
              <a:ext uri="{FF2B5EF4-FFF2-40B4-BE49-F238E27FC236}">
                <a16:creationId xmlns:a16="http://schemas.microsoft.com/office/drawing/2014/main" xmlns="" id="{1B881ACC-B735-274C-90B8-1DD9901F63B7}"/>
              </a:ext>
            </a:extLst>
          </p:cNvPr>
          <p:cNvSpPr/>
          <p:nvPr/>
        </p:nvSpPr>
        <p:spPr>
          <a:xfrm>
            <a:off x="762000" y="3581400"/>
            <a:ext cx="6096000" cy="8382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xmlns="" id="{9F147E5B-E1B0-304B-B558-7AD9602961AD}"/>
              </a:ext>
            </a:extLst>
          </p:cNvPr>
          <p:cNvSpPr txBox="1"/>
          <p:nvPr/>
        </p:nvSpPr>
        <p:spPr>
          <a:xfrm>
            <a:off x="7200900" y="3886200"/>
            <a:ext cx="1101264" cy="369332"/>
          </a:xfrm>
          <a:prstGeom prst="rect">
            <a:avLst/>
          </a:prstGeom>
          <a:noFill/>
        </p:spPr>
        <p:txBody>
          <a:bodyPr wrap="none" rtlCol="0">
            <a:spAutoFit/>
          </a:bodyPr>
          <a:lstStyle/>
          <a:p>
            <a:r>
              <a:rPr lang="en-US" dirty="0">
                <a:solidFill>
                  <a:srgbClr val="FF0000"/>
                </a:solidFill>
              </a:rPr>
              <a:t>Chapter 2</a:t>
            </a:r>
          </a:p>
        </p:txBody>
      </p:sp>
    </p:spTree>
    <p:extLst>
      <p:ext uri="{BB962C8B-B14F-4D97-AF65-F5344CB8AC3E}">
        <p14:creationId xmlns:p14="http://schemas.microsoft.com/office/powerpoint/2010/main" val="3153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cap="small" dirty="0"/>
              <a:t>Relational Algebra</a:t>
            </a:r>
          </a:p>
        </p:txBody>
      </p:sp>
      <p:sp>
        <p:nvSpPr>
          <p:cNvPr id="7170" name="Rectangle 3"/>
          <p:cNvSpPr>
            <a:spLocks noGrp="1" noChangeArrowheads="1"/>
          </p:cNvSpPr>
          <p:nvPr>
            <p:ph type="body" idx="1"/>
          </p:nvPr>
        </p:nvSpPr>
        <p:spPr>
          <a:xfrm>
            <a:off x="764381" y="3505201"/>
            <a:ext cx="7615237" cy="1905000"/>
          </a:xfrm>
        </p:spPr>
        <p:txBody>
          <a:bodyPr numCol="2">
            <a:noAutofit/>
          </a:bodyPr>
          <a:lstStyle/>
          <a:p>
            <a:pPr marL="0" indent="0">
              <a:buNone/>
            </a:pPr>
            <a:r>
              <a:rPr lang="en-US" altLang="en-US" sz="2800"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endParaRPr lang="en-US" altLang="en-US" dirty="0"/>
          </a:p>
          <a:p>
            <a:pPr lvl="1"/>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i="1" dirty="0">
              <a:sym typeface="Symbol" panose="05050102010706020507" pitchFamily="18" charset="2"/>
            </a:endParaRPr>
          </a:p>
        </p:txBody>
      </p:sp>
      <p:pic>
        <p:nvPicPr>
          <p:cNvPr id="2" name="Picture 1">
            <a:extLst>
              <a:ext uri="{FF2B5EF4-FFF2-40B4-BE49-F238E27FC236}">
                <a16:creationId xmlns:a16="http://schemas.microsoft.com/office/drawing/2014/main" xmlns="" id="{6BF6CDD1-EA6C-A349-BD27-080BB1A61D39}"/>
              </a:ext>
            </a:extLst>
          </p:cNvPr>
          <p:cNvPicPr>
            <a:picLocks noChangeAspect="1"/>
          </p:cNvPicPr>
          <p:nvPr/>
        </p:nvPicPr>
        <p:blipFill>
          <a:blip r:embed="rId3">
            <a:clrChange>
              <a:clrFrom>
                <a:srgbClr val="C7EAFC"/>
              </a:clrFrom>
              <a:clrTo>
                <a:srgbClr val="C7EAFC">
                  <a:alpha val="0"/>
                </a:srgbClr>
              </a:clrTo>
            </a:clrChange>
          </a:blip>
          <a:stretch>
            <a:fillRect/>
          </a:stretch>
        </p:blipFill>
        <p:spPr>
          <a:xfrm>
            <a:off x="457200" y="1524000"/>
            <a:ext cx="8229600" cy="1614038"/>
          </a:xfrm>
          <a:prstGeom prst="rect">
            <a:avLst/>
          </a:prstGeom>
        </p:spPr>
      </p:pic>
    </p:spTree>
    <p:extLst>
      <p:ext uri="{BB962C8B-B14F-4D97-AF65-F5344CB8AC3E}">
        <p14:creationId xmlns:p14="http://schemas.microsoft.com/office/powerpoint/2010/main" val="2815407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cap="small" dirty="0"/>
              <a:t>Select Operation</a:t>
            </a:r>
          </a:p>
        </p:txBody>
      </p:sp>
      <p:pic>
        <p:nvPicPr>
          <p:cNvPr id="6" name="Picture 5">
            <a:extLst>
              <a:ext uri="{FF2B5EF4-FFF2-40B4-BE49-F238E27FC236}">
                <a16:creationId xmlns:a16="http://schemas.microsoft.com/office/drawing/2014/main" xmlns="" id="{37384DA6-4A7C-104D-A5B4-552DD52B287A}"/>
              </a:ext>
            </a:extLst>
          </p:cNvPr>
          <p:cNvPicPr>
            <a:picLocks noChangeAspect="1"/>
          </p:cNvPicPr>
          <p:nvPr/>
        </p:nvPicPr>
        <p:blipFill>
          <a:blip r:embed="rId3"/>
          <a:stretch>
            <a:fillRect/>
          </a:stretch>
        </p:blipFill>
        <p:spPr>
          <a:xfrm>
            <a:off x="0" y="2209800"/>
            <a:ext cx="9144000" cy="1160153"/>
          </a:xfrm>
          <a:prstGeom prst="rect">
            <a:avLst/>
          </a:prstGeom>
        </p:spPr>
      </p:pic>
      <p:pic>
        <p:nvPicPr>
          <p:cNvPr id="7" name="Picture 6">
            <a:extLst>
              <a:ext uri="{FF2B5EF4-FFF2-40B4-BE49-F238E27FC236}">
                <a16:creationId xmlns:a16="http://schemas.microsoft.com/office/drawing/2014/main" xmlns="" id="{806259FC-45C9-4747-B8ED-4ADEF7352AC9}"/>
              </a:ext>
            </a:extLst>
          </p:cNvPr>
          <p:cNvPicPr>
            <a:picLocks noChangeAspect="1"/>
          </p:cNvPicPr>
          <p:nvPr/>
        </p:nvPicPr>
        <p:blipFill>
          <a:blip r:embed="rId4"/>
          <a:stretch>
            <a:fillRect/>
          </a:stretch>
        </p:blipFill>
        <p:spPr>
          <a:xfrm>
            <a:off x="4572000" y="3733800"/>
            <a:ext cx="4272642" cy="1524000"/>
          </a:xfrm>
          <a:prstGeom prst="rect">
            <a:avLst/>
          </a:prstGeom>
        </p:spPr>
      </p:pic>
      <p:pic>
        <p:nvPicPr>
          <p:cNvPr id="11" name="Content Placeholder 4">
            <a:extLst>
              <a:ext uri="{FF2B5EF4-FFF2-40B4-BE49-F238E27FC236}">
                <a16:creationId xmlns:a16="http://schemas.microsoft.com/office/drawing/2014/main" xmlns="" id="{826D8A3E-D5C3-CB42-B6F2-D04093A51F7A}"/>
              </a:ext>
            </a:extLst>
          </p:cNvPr>
          <p:cNvPicPr>
            <a:picLocks noChangeAspect="1"/>
          </p:cNvPicPr>
          <p:nvPr/>
        </p:nvPicPr>
        <p:blipFill>
          <a:blip r:embed="rId5"/>
          <a:stretch>
            <a:fillRect/>
          </a:stretch>
        </p:blipFill>
        <p:spPr>
          <a:xfrm>
            <a:off x="0" y="3352800"/>
            <a:ext cx="3852878" cy="3352800"/>
          </a:xfrm>
          <a:prstGeom prst="rect">
            <a:avLst/>
          </a:prstGeom>
        </p:spPr>
      </p:pic>
    </p:spTree>
    <p:extLst>
      <p:ext uri="{BB962C8B-B14F-4D97-AF65-F5344CB8AC3E}">
        <p14:creationId xmlns:p14="http://schemas.microsoft.com/office/powerpoint/2010/main" val="1988332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cap="small" dirty="0"/>
              <a:t>Select Operation (Cont.)</a:t>
            </a:r>
          </a:p>
        </p:txBody>
      </p:sp>
      <p:sp>
        <p:nvSpPr>
          <p:cNvPr id="8194" name="Rectangle 3"/>
          <p:cNvSpPr>
            <a:spLocks noGrp="1" noChangeArrowheads="1"/>
          </p:cNvSpPr>
          <p:nvPr>
            <p:ph type="body" idx="1"/>
          </p:nvPr>
        </p:nvSpPr>
        <p:spPr>
          <a:xfrm>
            <a:off x="965940" y="1752600"/>
            <a:ext cx="7006083" cy="4120166"/>
          </a:xfrm>
        </p:spPr>
        <p:txBody>
          <a:bodyPr/>
          <a:lstStyle/>
          <a:p>
            <a:pPr>
              <a:lnSpc>
                <a:spcPct val="90000"/>
              </a:lnSpc>
              <a:tabLst>
                <a:tab pos="1658938" algn="l"/>
                <a:tab pos="3149600" algn="ctr"/>
                <a:tab pos="3425825" algn="l"/>
              </a:tabLst>
            </a:pPr>
            <a:r>
              <a:rPr lang="en-US" altLang="en-US" sz="1600" dirty="0">
                <a:sym typeface="Symbol" panose="05050102010706020507" pitchFamily="18" charset="2"/>
              </a:rPr>
              <a:t>We allow comparisons using </a:t>
            </a:r>
          </a:p>
          <a:p>
            <a:pPr>
              <a:lnSpc>
                <a:spcPct val="90000"/>
              </a:lnSpc>
              <a:buNone/>
              <a:tabLst>
                <a:tab pos="1658938" algn="l"/>
                <a:tab pos="3149600" algn="ctr"/>
                <a:tab pos="3425825" algn="l"/>
              </a:tabLst>
            </a:pPr>
            <a:r>
              <a:rPr lang="en-US" altLang="en-US" sz="1600" dirty="0">
                <a:sym typeface="Symbol" panose="05050102010706020507" pitchFamily="18" charset="2"/>
              </a:rPr>
              <a:t>                     =, , &gt;, . &lt;. </a:t>
            </a:r>
          </a:p>
          <a:p>
            <a:pPr>
              <a:lnSpc>
                <a:spcPct val="90000"/>
              </a:lnSpc>
              <a:buNone/>
              <a:tabLst>
                <a:tab pos="1658938" algn="l"/>
                <a:tab pos="3149600" algn="ctr"/>
                <a:tab pos="3425825" algn="l"/>
              </a:tabLst>
            </a:pPr>
            <a:r>
              <a:rPr lang="en-US" altLang="en-US" sz="1600" dirty="0">
                <a:sym typeface="Symbol" panose="05050102010706020507" pitchFamily="18" charset="2"/>
              </a:rPr>
              <a:t>       in the selection predicate. </a:t>
            </a:r>
          </a:p>
          <a:p>
            <a:pPr>
              <a:lnSpc>
                <a:spcPct val="90000"/>
              </a:lnSpc>
              <a:tabLst>
                <a:tab pos="1658938" algn="l"/>
                <a:tab pos="3149600" algn="ctr"/>
                <a:tab pos="3425825" algn="l"/>
              </a:tabLst>
            </a:pPr>
            <a:r>
              <a:rPr lang="en-US" altLang="en-US" sz="1600" dirty="0">
                <a:sym typeface="Symbol" panose="05050102010706020507" pitchFamily="18" charset="2"/>
              </a:rPr>
              <a:t>We can combine several predicates into a larger predicate by using the connectives:</a:t>
            </a:r>
          </a:p>
          <a:p>
            <a:pPr>
              <a:lnSpc>
                <a:spcPct val="90000"/>
              </a:lnSpc>
              <a:buNone/>
              <a:tabLst>
                <a:tab pos="1658938" algn="l"/>
                <a:tab pos="3149600" algn="ctr"/>
                <a:tab pos="3425825" algn="l"/>
              </a:tabLst>
            </a:pPr>
            <a:r>
              <a:rPr lang="en-US" altLang="en-US" sz="1600" dirty="0">
                <a:sym typeface="Symbol" panose="05050102010706020507" pitchFamily="18" charset="2"/>
              </a:rPr>
              <a:t>                    (</a:t>
            </a:r>
            <a:r>
              <a:rPr lang="en-US" altLang="en-US" sz="1600" b="1" dirty="0">
                <a:sym typeface="Symbol" panose="05050102010706020507" pitchFamily="18" charset="2"/>
              </a:rPr>
              <a:t>and</a:t>
            </a:r>
            <a:r>
              <a:rPr lang="en-US" altLang="en-US" sz="1600" dirty="0">
                <a:sym typeface="Symbol" panose="05050102010706020507" pitchFamily="18" charset="2"/>
              </a:rPr>
              <a:t>),  (</a:t>
            </a:r>
            <a:r>
              <a:rPr lang="en-US" altLang="en-US" sz="1600" b="1" dirty="0">
                <a:sym typeface="Symbol" panose="05050102010706020507" pitchFamily="18" charset="2"/>
              </a:rPr>
              <a:t>or</a:t>
            </a:r>
            <a:r>
              <a:rPr lang="en-US" altLang="en-US" sz="1600" dirty="0">
                <a:sym typeface="Symbol" panose="05050102010706020507" pitchFamily="18" charset="2"/>
              </a:rPr>
              <a:t>),  (</a:t>
            </a:r>
            <a:r>
              <a:rPr lang="en-US" altLang="en-US" sz="1600" b="1" dirty="0">
                <a:sym typeface="Symbol" panose="05050102010706020507" pitchFamily="18" charset="2"/>
              </a:rPr>
              <a:t>not</a:t>
            </a:r>
            <a:r>
              <a:rPr lang="en-US" altLang="en-US" sz="1600" dirty="0">
                <a:sym typeface="Symbol" panose="05050102010706020507" pitchFamily="18" charset="2"/>
              </a:rPr>
              <a:t>)</a:t>
            </a:r>
          </a:p>
          <a:p>
            <a:pPr>
              <a:lnSpc>
                <a:spcPct val="90000"/>
              </a:lnSpc>
              <a:tabLst>
                <a:tab pos="1658938" algn="l"/>
                <a:tab pos="3149600" algn="ctr"/>
                <a:tab pos="3425825" algn="l"/>
              </a:tabLst>
            </a:pPr>
            <a:r>
              <a:rPr lang="en-US" altLang="en-US" sz="1600" dirty="0">
                <a:sym typeface="Symbol" panose="05050102010706020507" pitchFamily="18" charset="2"/>
              </a:rPr>
              <a:t>Example: Find the instructors in Physics with a salary greater $90,000, we write:</a:t>
            </a:r>
          </a:p>
          <a:p>
            <a:pPr marL="0" indent="0">
              <a:lnSpc>
                <a:spcPct val="90000"/>
              </a:lnSpc>
              <a:buNone/>
              <a:tabLst>
                <a:tab pos="1658938" algn="l"/>
                <a:tab pos="3149600" algn="ctr"/>
                <a:tab pos="3425825" algn="l"/>
              </a:tabLst>
            </a:pP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t>
            </a:r>
            <a:r>
              <a:rPr lang="en-US" altLang="en-US" sz="2000"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400" i="1" baseline="-25000" dirty="0" err="1">
                <a:sym typeface="Symbol" panose="05050102010706020507" pitchFamily="18" charset="2"/>
              </a:rPr>
              <a:t>dept_name</a:t>
            </a:r>
            <a:r>
              <a:rPr lang="en-US" altLang="en-US" sz="2400" i="1" baseline="-25000" dirty="0">
                <a:sym typeface="Symbol" panose="05050102010706020507" pitchFamily="18" charset="2"/>
              </a:rPr>
              <a:t>=</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Physics</a:t>
            </a:r>
            <a:r>
              <a:rPr lang="ja-JP" altLang="en-US" sz="2400" i="1" baseline="-25000" dirty="0">
                <a:sym typeface="Symbol" panose="05050102010706020507" pitchFamily="18" charset="2"/>
              </a:rPr>
              <a:t>” </a:t>
            </a:r>
            <a:r>
              <a:rPr lang="en-US" altLang="en-US" sz="2400" dirty="0">
                <a:sym typeface="Symbol" panose="05050102010706020507" pitchFamily="18" charset="2"/>
              </a:rPr>
              <a:t></a:t>
            </a:r>
            <a:r>
              <a:rPr lang="ja-JP" altLang="en-US" sz="2400" i="1" baseline="-25000" dirty="0">
                <a:sym typeface="Symbol" panose="05050102010706020507" pitchFamily="18" charset="2"/>
              </a:rPr>
              <a:t> </a:t>
            </a:r>
            <a:r>
              <a:rPr lang="en-US" altLang="ja-JP" sz="2400" i="1" baseline="-25000" dirty="0">
                <a:sym typeface="Symbol" panose="05050102010706020507" pitchFamily="18" charset="2"/>
              </a:rPr>
              <a:t>salary&gt;90,000 </a:t>
            </a:r>
            <a:r>
              <a:rPr lang="en-US" altLang="ja-JP" sz="1600" dirty="0">
                <a:sym typeface="Symbol" panose="05050102010706020507" pitchFamily="18" charset="2"/>
              </a:rPr>
              <a:t>(</a:t>
            </a:r>
            <a:r>
              <a:rPr lang="en-US" altLang="ja-JP" sz="1600" i="1" dirty="0">
                <a:sym typeface="Symbol" panose="05050102010706020507" pitchFamily="18" charset="2"/>
              </a:rPr>
              <a:t>instructor</a:t>
            </a:r>
            <a:r>
              <a:rPr lang="en-US" altLang="ja-JP" sz="1600" dirty="0">
                <a:sym typeface="Symbol" panose="05050102010706020507" pitchFamily="18" charset="2"/>
              </a:rPr>
              <a:t>)</a:t>
            </a:r>
          </a:p>
          <a:p>
            <a:pPr>
              <a:lnSpc>
                <a:spcPct val="90000"/>
              </a:lnSpc>
              <a:tabLst>
                <a:tab pos="1658938" algn="l"/>
                <a:tab pos="3149600" algn="ctr"/>
                <a:tab pos="3425825" algn="l"/>
              </a:tabLst>
            </a:pPr>
            <a:endParaRPr lang="en-US" altLang="ja-JP" sz="1600" i="1" dirty="0">
              <a:sym typeface="Symbol" panose="05050102010706020507" pitchFamily="18" charset="2"/>
            </a:endParaRPr>
          </a:p>
          <a:p>
            <a:pPr>
              <a:lnSpc>
                <a:spcPct val="90000"/>
              </a:lnSpc>
              <a:tabLst>
                <a:tab pos="1658938" algn="l"/>
                <a:tab pos="3149600" algn="ctr"/>
                <a:tab pos="3425825" algn="l"/>
              </a:tabLst>
            </a:pPr>
            <a:r>
              <a:rPr lang="en-US" altLang="en-US" sz="1600" dirty="0">
                <a:sym typeface="Symbol" panose="05050102010706020507" pitchFamily="18" charset="2"/>
              </a:rPr>
              <a:t>Then select predicate may  include comparisons between two attributes. </a:t>
            </a:r>
          </a:p>
          <a:p>
            <a:pPr lvl="1">
              <a:lnSpc>
                <a:spcPct val="90000"/>
              </a:lnSpc>
              <a:tabLst>
                <a:tab pos="1658938" algn="l"/>
                <a:tab pos="3149600" algn="ctr"/>
                <a:tab pos="3425825" algn="l"/>
              </a:tabLst>
            </a:pPr>
            <a:r>
              <a:rPr lang="en-US" altLang="en-US" sz="1600" dirty="0">
                <a:sym typeface="Symbol" panose="05050102010706020507" pitchFamily="18" charset="2"/>
              </a:rPr>
              <a:t>Example, find all departments whose name is the same as their building name:</a:t>
            </a:r>
          </a:p>
          <a:p>
            <a:pPr lvl="1">
              <a:lnSpc>
                <a:spcPct val="90000"/>
              </a:lnSpc>
              <a:tabLst>
                <a:tab pos="1658938" algn="l"/>
                <a:tab pos="3149600" algn="ctr"/>
                <a:tab pos="3425825" algn="l"/>
              </a:tabLst>
            </a:pPr>
            <a:r>
              <a:rPr lang="en-US" altLang="en-US" sz="1600" i="1"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400" i="1" baseline="-25000" dirty="0">
                <a:sym typeface="Symbol" panose="05050102010706020507" pitchFamily="18" charset="2"/>
              </a:rPr>
              <a:t>dept_name=</a:t>
            </a:r>
            <a:r>
              <a:rPr lang="en-US" altLang="ja-JP" sz="2400" i="1" baseline="-25000" dirty="0">
                <a:sym typeface="Symbol" panose="05050102010706020507" pitchFamily="18" charset="2"/>
              </a:rPr>
              <a:t>building</a:t>
            </a:r>
            <a:r>
              <a:rPr lang="en-US" altLang="ja-JP" sz="1600" i="1" dirty="0">
                <a:sym typeface="Symbol" panose="05050102010706020507" pitchFamily="18" charset="2"/>
              </a:rPr>
              <a:t> </a:t>
            </a:r>
            <a:r>
              <a:rPr lang="ja-JP" altLang="en-US" sz="1600" i="1" baseline="-25000" dirty="0">
                <a:sym typeface="Symbol" panose="05050102010706020507" pitchFamily="18" charset="2"/>
              </a:rPr>
              <a:t> </a:t>
            </a:r>
            <a:r>
              <a:rPr lang="en-US" altLang="ja-JP" sz="1100" dirty="0">
                <a:sym typeface="Symbol" panose="05050102010706020507" pitchFamily="18" charset="2"/>
              </a:rPr>
              <a:t>(</a:t>
            </a:r>
            <a:r>
              <a:rPr lang="en-US" altLang="ja-JP" sz="1600" i="1" dirty="0">
                <a:sym typeface="Symbol" panose="05050102010706020507" pitchFamily="18" charset="2"/>
              </a:rPr>
              <a:t>department</a:t>
            </a:r>
            <a:r>
              <a:rPr lang="en-US" altLang="ja-JP" sz="1100" dirty="0">
                <a:sym typeface="Symbol" panose="05050102010706020507" pitchFamily="18" charset="2"/>
              </a:rPr>
              <a:t>)</a:t>
            </a:r>
            <a:endParaRPr lang="en-US" altLang="en-US" sz="1600" dirty="0">
              <a:sym typeface="Symbol" panose="05050102010706020507" pitchFamily="18" charset="2"/>
            </a:endParaRPr>
          </a:p>
        </p:txBody>
      </p:sp>
    </p:spTree>
    <p:extLst>
      <p:ext uri="{BB962C8B-B14F-4D97-AF65-F5344CB8AC3E}">
        <p14:creationId xmlns:p14="http://schemas.microsoft.com/office/powerpoint/2010/main" val="780806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cap="small" dirty="0"/>
              <a:t>Project Operation</a:t>
            </a:r>
          </a:p>
        </p:txBody>
      </p:sp>
      <p:pic>
        <p:nvPicPr>
          <p:cNvPr id="4" name="Content Placeholder 3">
            <a:extLst>
              <a:ext uri="{FF2B5EF4-FFF2-40B4-BE49-F238E27FC236}">
                <a16:creationId xmlns:a16="http://schemas.microsoft.com/office/drawing/2014/main" xmlns="" id="{FF3D8C8D-9DAA-5645-99D5-51338E30A117}"/>
              </a:ext>
            </a:extLst>
          </p:cNvPr>
          <p:cNvPicPr>
            <a:picLocks noGrp="1" noChangeAspect="1"/>
          </p:cNvPicPr>
          <p:nvPr>
            <p:ph idx="1"/>
          </p:nvPr>
        </p:nvPicPr>
        <p:blipFill>
          <a:blip r:embed="rId3"/>
          <a:stretch>
            <a:fillRect/>
          </a:stretch>
        </p:blipFill>
        <p:spPr>
          <a:xfrm>
            <a:off x="433137" y="1752600"/>
            <a:ext cx="8229600" cy="1275644"/>
          </a:xfrm>
          <a:prstGeom prst="rect">
            <a:avLst/>
          </a:prstGeom>
        </p:spPr>
      </p:pic>
      <p:pic>
        <p:nvPicPr>
          <p:cNvPr id="8" name="Content Placeholder 4">
            <a:extLst>
              <a:ext uri="{FF2B5EF4-FFF2-40B4-BE49-F238E27FC236}">
                <a16:creationId xmlns:a16="http://schemas.microsoft.com/office/drawing/2014/main" xmlns="" id="{1FF1A1AD-7C9D-8841-96D6-2DD1EEDF6D16}"/>
              </a:ext>
            </a:extLst>
          </p:cNvPr>
          <p:cNvPicPr>
            <a:picLocks noChangeAspect="1"/>
          </p:cNvPicPr>
          <p:nvPr/>
        </p:nvPicPr>
        <p:blipFill>
          <a:blip r:embed="rId4"/>
          <a:stretch>
            <a:fillRect/>
          </a:stretch>
        </p:blipFill>
        <p:spPr>
          <a:xfrm>
            <a:off x="304800" y="3216592"/>
            <a:ext cx="3852878" cy="3352800"/>
          </a:xfrm>
          <a:prstGeom prst="rect">
            <a:avLst/>
          </a:prstGeom>
        </p:spPr>
      </p:pic>
      <p:grpSp>
        <p:nvGrpSpPr>
          <p:cNvPr id="6" name="Group 5">
            <a:extLst>
              <a:ext uri="{FF2B5EF4-FFF2-40B4-BE49-F238E27FC236}">
                <a16:creationId xmlns:a16="http://schemas.microsoft.com/office/drawing/2014/main" xmlns="" id="{A530480A-0158-124D-8295-FBEBE08F9E77}"/>
              </a:ext>
            </a:extLst>
          </p:cNvPr>
          <p:cNvGrpSpPr/>
          <p:nvPr/>
        </p:nvGrpSpPr>
        <p:grpSpPr>
          <a:xfrm>
            <a:off x="4724400" y="3216592"/>
            <a:ext cx="1791467" cy="2955608"/>
            <a:chOff x="4724400" y="3216592"/>
            <a:chExt cx="1791467" cy="2955608"/>
          </a:xfrm>
        </p:grpSpPr>
        <p:pic>
          <p:nvPicPr>
            <p:cNvPr id="9" name="Content Placeholder 4">
              <a:extLst>
                <a:ext uri="{FF2B5EF4-FFF2-40B4-BE49-F238E27FC236}">
                  <a16:creationId xmlns:a16="http://schemas.microsoft.com/office/drawing/2014/main" xmlns="" id="{CA2DA7CA-FE9B-DF45-A5F5-AE566657A162}"/>
                </a:ext>
              </a:extLst>
            </p:cNvPr>
            <p:cNvPicPr>
              <a:picLocks noChangeAspect="1"/>
            </p:cNvPicPr>
            <p:nvPr/>
          </p:nvPicPr>
          <p:blipFill rotWithShape="1">
            <a:blip r:embed="rId4"/>
            <a:srcRect r="76267" b="11846"/>
            <a:stretch/>
          </p:blipFill>
          <p:spPr>
            <a:xfrm>
              <a:off x="4724400" y="3216592"/>
              <a:ext cx="914400" cy="2955608"/>
            </a:xfrm>
            <a:prstGeom prst="rect">
              <a:avLst/>
            </a:prstGeom>
          </p:spPr>
        </p:pic>
        <p:pic>
          <p:nvPicPr>
            <p:cNvPr id="11" name="Content Placeholder 4">
              <a:extLst>
                <a:ext uri="{FF2B5EF4-FFF2-40B4-BE49-F238E27FC236}">
                  <a16:creationId xmlns:a16="http://schemas.microsoft.com/office/drawing/2014/main" xmlns="" id="{FA4CA887-5AE8-F34F-9EEC-9E6503BBDF37}"/>
                </a:ext>
              </a:extLst>
            </p:cNvPr>
            <p:cNvPicPr>
              <a:picLocks noChangeAspect="1"/>
            </p:cNvPicPr>
            <p:nvPr/>
          </p:nvPicPr>
          <p:blipFill rotWithShape="1">
            <a:blip r:embed="rId4"/>
            <a:srcRect l="77132" b="11846"/>
            <a:stretch/>
          </p:blipFill>
          <p:spPr>
            <a:xfrm>
              <a:off x="5634789" y="3216592"/>
              <a:ext cx="881078" cy="2955608"/>
            </a:xfrm>
            <a:prstGeom prst="rect">
              <a:avLst/>
            </a:prstGeom>
          </p:spPr>
        </p:pic>
      </p:grpSp>
    </p:spTree>
    <p:extLst>
      <p:ext uri="{BB962C8B-B14F-4D97-AF65-F5344CB8AC3E}">
        <p14:creationId xmlns:p14="http://schemas.microsoft.com/office/powerpoint/2010/main" val="3246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normAutofit fontScale="90000"/>
          </a:bodyPr>
          <a:lstStyle/>
          <a:p>
            <a:r>
              <a:rPr lang="en-US" altLang="en-US" cap="small" dirty="0"/>
              <a:t>Composition of Relational Operations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044696" y="1828799"/>
                <a:ext cx="7276541" cy="4290035"/>
              </a:xfrm>
            </p:spPr>
            <p:txBody>
              <a:bodyPr>
                <a:normAutofit/>
              </a:bodyPr>
              <a:lstStyle/>
              <a:p>
                <a:r>
                  <a:rPr lang="en-US" altLang="en-US" sz="2000" dirty="0"/>
                  <a:t>The result of a relational-algebra operation is relation  and therefore of relational-algebra operations can be composed together into a </a:t>
                </a:r>
                <a:r>
                  <a:rPr lang="en-US" altLang="en-US" sz="2000" b="1" dirty="0"/>
                  <a:t>relational-algebra expression</a:t>
                </a:r>
                <a:r>
                  <a:rPr lang="en-US" altLang="en-US" sz="2000" dirty="0"/>
                  <a:t>.</a:t>
                </a:r>
              </a:p>
              <a:p>
                <a:r>
                  <a:rPr lang="en-US" altLang="en-US" sz="2000" dirty="0"/>
                  <a:t>Consider  the query -- Find the names of all instructors in the Physics department.</a:t>
                </a:r>
              </a:p>
              <a:p>
                <a:pPr>
                  <a:buNone/>
                </a:pPr>
                <a:endParaRPr lang="en-US" altLang="ja-JP" sz="2000" dirty="0">
                  <a:sym typeface="Symbol" panose="05050102010706020507" pitchFamily="18" charset="2"/>
                </a:endParaRPr>
              </a:p>
              <a:p>
                <a:pPr>
                  <a:buNone/>
                </a:pPr>
                <a14:m>
                  <m:oMathPara xmlns:m="http://schemas.openxmlformats.org/officeDocument/2006/math">
                    <m:oMathParaPr>
                      <m:jc m:val="centerGroup"/>
                    </m:oMathParaPr>
                    <m:oMath xmlns:m="http://schemas.openxmlformats.org/officeDocument/2006/math">
                      <m:r>
                        <a:rPr lang="en-US" altLang="en-US" sz="2400" i="1" dirty="0" smtClean="0">
                          <a:latin typeface="Cambria Math" panose="02040503050406030204" pitchFamily="18" charset="0"/>
                          <a:sym typeface="Symbol" panose="05050102010706020507" pitchFamily="18" charset="2"/>
                        </a:rPr>
                        <m:t>             </m:t>
                      </m:r>
                      <m:r>
                        <a:rPr lang="en-US" altLang="en-US" sz="3600" i="1" dirty="0">
                          <a:latin typeface="Cambria Math" panose="02040503050406030204" pitchFamily="18" charset="0"/>
                          <a:sym typeface="Symbol" panose="05050102010706020507" pitchFamily="18" charset="2"/>
                        </a:rPr>
                        <m:t></m:t>
                      </m:r>
                      <m:r>
                        <a:rPr lang="en-US" altLang="en-US" sz="2400" i="1" baseline="-25000" dirty="0">
                          <a:latin typeface="Cambria Math" panose="02040503050406030204" pitchFamily="18" charset="0"/>
                          <a:sym typeface="Symbol" panose="05050102010706020507" pitchFamily="18" charset="2"/>
                        </a:rPr>
                        <m:t>𝑛𝑎𝑚𝑒</m:t>
                      </m:r>
                      <m:r>
                        <a:rPr lang="en-US" altLang="en-US" sz="1800" i="1" dirty="0">
                          <a:latin typeface="Cambria Math" panose="02040503050406030204" pitchFamily="18" charset="0"/>
                        </a:rPr>
                        <m:t>(</m:t>
                      </m:r>
                      <m:r>
                        <a:rPr lang="en-US" altLang="en-US" sz="2400" i="1" dirty="0">
                          <a:latin typeface="Cambria Math" panose="02040503050406030204" pitchFamily="18" charset="0"/>
                          <a:sym typeface="Symbol" panose="05050102010706020507" pitchFamily="18" charset="2"/>
                        </a:rPr>
                        <m:t> </m:t>
                      </m:r>
                      <m:r>
                        <a:rPr lang="en-US" altLang="en-US" sz="2400" i="1" baseline="-25000" dirty="0">
                          <a:latin typeface="Cambria Math" panose="02040503050406030204" pitchFamily="18" charset="0"/>
                          <a:sym typeface="Symbol" panose="05050102010706020507" pitchFamily="18" charset="2"/>
                        </a:rPr>
                        <m:t>𝑑𝑒𝑝𝑡</m:t>
                      </m:r>
                      <m:r>
                        <a:rPr lang="en-US" altLang="en-US" sz="2400" i="1" baseline="-25000" dirty="0">
                          <a:latin typeface="Cambria Math" panose="02040503050406030204" pitchFamily="18" charset="0"/>
                          <a:sym typeface="Symbol" panose="05050102010706020507" pitchFamily="18" charset="2"/>
                        </a:rPr>
                        <m:t>_</m:t>
                      </m:r>
                      <m:r>
                        <a:rPr lang="en-US" altLang="en-US" sz="2400" i="1" baseline="-25000" dirty="0">
                          <a:latin typeface="Cambria Math" panose="02040503050406030204" pitchFamily="18" charset="0"/>
                          <a:sym typeface="Symbol" panose="05050102010706020507" pitchFamily="18" charset="2"/>
                        </a:rPr>
                        <m:t>𝑛𝑎𝑚𝑒</m:t>
                      </m:r>
                      <m:r>
                        <a:rPr lang="en-US" altLang="en-US" sz="2400" i="1" dirty="0">
                          <a:latin typeface="Cambria Math" panose="02040503050406030204" pitchFamily="18" charset="0"/>
                          <a:sym typeface="Symbol" panose="05050102010706020507" pitchFamily="18" charset="2"/>
                        </a:rPr>
                        <m:t> </m:t>
                      </m:r>
                      <m:r>
                        <a:rPr lang="en-US" altLang="en-US" sz="2400" i="1" baseline="-25000" dirty="0">
                          <a:latin typeface="Cambria Math" panose="02040503050406030204" pitchFamily="18" charset="0"/>
                          <a:sym typeface="Symbol" panose="05050102010706020507" pitchFamily="18" charset="2"/>
                        </a:rPr>
                        <m:t>=</m:t>
                      </m:r>
                      <m:r>
                        <a:rPr lang="ja-JP" altLang="en-US" sz="2400" i="1" baseline="-25000" dirty="0">
                          <a:latin typeface="Cambria Math" panose="02040503050406030204" pitchFamily="18" charset="0"/>
                          <a:sym typeface="Symbol" panose="05050102010706020507" pitchFamily="18" charset="2"/>
                        </a:rPr>
                        <m:t>“</m:t>
                      </m:r>
                      <m:r>
                        <a:rPr lang="en-US" altLang="ja-JP" sz="2400" i="1" baseline="-25000" dirty="0">
                          <a:latin typeface="Cambria Math" panose="02040503050406030204" pitchFamily="18" charset="0"/>
                          <a:sym typeface="Symbol" panose="05050102010706020507" pitchFamily="18" charset="2"/>
                        </a:rPr>
                        <m:t>𝑃h𝑦𝑠𝑖𝑐𝑠</m:t>
                      </m:r>
                      <m:r>
                        <a:rPr lang="ja-JP" altLang="en-US" sz="2400" i="1" baseline="-25000" dirty="0">
                          <a:latin typeface="Cambria Math" panose="02040503050406030204" pitchFamily="18" charset="0"/>
                          <a:sym typeface="Symbol" panose="05050102010706020507" pitchFamily="18" charset="2"/>
                        </a:rPr>
                        <m:t>”</m:t>
                      </m:r>
                      <m:r>
                        <a:rPr lang="en-US" altLang="ja-JP" sz="2400" i="1" baseline="-25000" dirty="0">
                          <a:latin typeface="Cambria Math" panose="02040503050406030204" pitchFamily="18" charset="0"/>
                          <a:sym typeface="Symbol" panose="05050102010706020507" pitchFamily="18" charset="2"/>
                        </a:rPr>
                        <m:t> </m:t>
                      </m:r>
                      <m:r>
                        <a:rPr lang="en-US" altLang="ja-JP" sz="2400" i="1" dirty="0">
                          <a:latin typeface="Cambria Math" panose="02040503050406030204" pitchFamily="18" charset="0"/>
                          <a:sym typeface="Symbol" panose="05050102010706020507" pitchFamily="18" charset="2"/>
                        </a:rPr>
                        <m:t> </m:t>
                      </m:r>
                      <m:r>
                        <a:rPr lang="en-US" altLang="ja-JP" sz="1800" i="1" dirty="0">
                          <a:latin typeface="Cambria Math" panose="02040503050406030204" pitchFamily="18" charset="0"/>
                          <a:sym typeface="Symbol" panose="05050102010706020507" pitchFamily="18" charset="2"/>
                        </a:rPr>
                        <m:t>(</m:t>
                      </m:r>
                      <m:r>
                        <a:rPr lang="en-US" altLang="ja-JP" sz="1800" i="1" dirty="0">
                          <a:latin typeface="Cambria Math" panose="02040503050406030204" pitchFamily="18" charset="0"/>
                          <a:sym typeface="Symbol" panose="05050102010706020507" pitchFamily="18" charset="2"/>
                        </a:rPr>
                        <m:t>𝑖𝑛𝑠𝑡𝑟𝑢𝑐𝑡𝑜𝑟</m:t>
                      </m:r>
                      <m:r>
                        <a:rPr lang="en-US" altLang="ja-JP" sz="1800" i="1" dirty="0">
                          <a:latin typeface="Cambria Math" panose="02040503050406030204" pitchFamily="18" charset="0"/>
                          <a:sym typeface="Symbol" panose="05050102010706020507" pitchFamily="18" charset="2"/>
                        </a:rPr>
                        <m:t>))</m:t>
                      </m:r>
                    </m:oMath>
                  </m:oMathPara>
                </a14:m>
                <a:endParaRPr lang="en-US" altLang="ja-JP" sz="1800" dirty="0">
                  <a:sym typeface="Symbol" panose="05050102010706020507" pitchFamily="18" charset="2"/>
                </a:endParaRPr>
              </a:p>
              <a:p>
                <a:pPr>
                  <a:buNone/>
                </a:pPr>
                <a:endParaRPr lang="en-US" altLang="ja-JP" sz="2000" dirty="0">
                  <a:sym typeface="Symbol" panose="05050102010706020507" pitchFamily="18" charset="2"/>
                </a:endParaRPr>
              </a:p>
              <a:p>
                <a:pPr>
                  <a:lnSpc>
                    <a:spcPct val="90000"/>
                  </a:lnSpc>
                  <a:tabLst>
                    <a:tab pos="1658938" algn="l"/>
                    <a:tab pos="3149600" algn="ctr"/>
                    <a:tab pos="3425825" algn="l"/>
                  </a:tabLst>
                </a:pPr>
                <a:r>
                  <a:rPr lang="en-US" altLang="en-US" sz="2000"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658938" algn="l"/>
                    <a:tab pos="3149600" algn="ctr"/>
                    <a:tab pos="3425825" algn="l"/>
                  </a:tabLst>
                </a:pPr>
                <a:endParaRPr lang="en-US" altLang="en-US" sz="2000" dirty="0">
                  <a:sym typeface="Symbol" panose="05050102010706020507" pitchFamily="18" charset="2"/>
                </a:endParaRPr>
              </a:p>
              <a:p>
                <a:pPr>
                  <a:lnSpc>
                    <a:spcPct val="90000"/>
                  </a:lnSpc>
                  <a:tabLst>
                    <a:tab pos="1658938" algn="l"/>
                    <a:tab pos="3149600" algn="ctr"/>
                    <a:tab pos="3425825" algn="l"/>
                  </a:tabLst>
                </a:pPr>
                <a:endParaRPr lang="en-US" altLang="en-US" sz="2000"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044696" y="1828799"/>
                <a:ext cx="7276541" cy="4290035"/>
              </a:xfrm>
              <a:blipFill>
                <a:blip r:embed="rId3"/>
                <a:stretch>
                  <a:fillRect l="-523" t="-888"/>
                </a:stretch>
              </a:blipFill>
            </p:spPr>
            <p:txBody>
              <a:bodyPr/>
              <a:lstStyle/>
              <a:p>
                <a:r>
                  <a:rPr lang="en-US">
                    <a:noFill/>
                  </a:rPr>
                  <a:t> </a:t>
                </a:r>
              </a:p>
            </p:txBody>
          </p:sp>
        </mc:Fallback>
      </mc:AlternateContent>
    </p:spTree>
    <p:extLst>
      <p:ext uri="{BB962C8B-B14F-4D97-AF65-F5344CB8AC3E}">
        <p14:creationId xmlns:p14="http://schemas.microsoft.com/office/powerpoint/2010/main" val="33867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F22332-08EE-5243-85A9-3DCD2C8BBA91}"/>
              </a:ext>
            </a:extLst>
          </p:cNvPr>
          <p:cNvSpPr>
            <a:spLocks noGrp="1"/>
          </p:cNvSpPr>
          <p:nvPr>
            <p:ph type="title"/>
          </p:nvPr>
        </p:nvSpPr>
        <p:spPr/>
        <p:txBody>
          <a:bodyPr/>
          <a:lstStyle/>
          <a:p>
            <a:r>
              <a:rPr lang="en-US" cap="small" dirty="0"/>
              <a:t>Natural Join</a:t>
            </a:r>
          </a:p>
        </p:txBody>
      </p:sp>
      <p:pic>
        <p:nvPicPr>
          <p:cNvPr id="5" name="Content Placeholder 4">
            <a:extLst>
              <a:ext uri="{FF2B5EF4-FFF2-40B4-BE49-F238E27FC236}">
                <a16:creationId xmlns:a16="http://schemas.microsoft.com/office/drawing/2014/main" xmlns="" id="{634F6D94-BB9F-5C45-9730-6CCF072200F2}"/>
              </a:ext>
            </a:extLst>
          </p:cNvPr>
          <p:cNvPicPr>
            <a:picLocks noGrp="1" noChangeAspect="1"/>
          </p:cNvPicPr>
          <p:nvPr>
            <p:ph idx="1"/>
          </p:nvPr>
        </p:nvPicPr>
        <p:blipFill>
          <a:blip r:embed="rId2"/>
          <a:stretch>
            <a:fillRect/>
          </a:stretch>
        </p:blipFill>
        <p:spPr>
          <a:xfrm>
            <a:off x="457200" y="1676400"/>
            <a:ext cx="8229600" cy="1265447"/>
          </a:xfrm>
          <a:prstGeom prst="rect">
            <a:avLst/>
          </a:prstGeom>
        </p:spPr>
      </p:pic>
      <p:sp>
        <p:nvSpPr>
          <p:cNvPr id="4" name="Slide Number Placeholder 3">
            <a:extLst>
              <a:ext uri="{FF2B5EF4-FFF2-40B4-BE49-F238E27FC236}">
                <a16:creationId xmlns:a16="http://schemas.microsoft.com/office/drawing/2014/main" xmlns="" id="{7D9D6E89-3903-1B40-AAAD-883DE7F15A52}"/>
              </a:ext>
            </a:extLst>
          </p:cNvPr>
          <p:cNvSpPr>
            <a:spLocks noGrp="1"/>
          </p:cNvSpPr>
          <p:nvPr>
            <p:ph type="sldNum" sz="quarter" idx="12"/>
          </p:nvPr>
        </p:nvSpPr>
        <p:spPr/>
        <p:txBody>
          <a:bodyPr/>
          <a:lstStyle/>
          <a:p>
            <a:fld id="{B6F15528-21DE-4FAA-801E-634DDDAF4B2B}" type="slidenum">
              <a:rPr lang="en-US" smtClean="0"/>
              <a:pPr/>
              <a:t>25</a:t>
            </a:fld>
            <a:r>
              <a:rPr lang="en-US" dirty="0"/>
              <a:t> of 28</a:t>
            </a:r>
          </a:p>
        </p:txBody>
      </p:sp>
      <p:pic>
        <p:nvPicPr>
          <p:cNvPr id="6" name="Picture 5">
            <a:extLst>
              <a:ext uri="{FF2B5EF4-FFF2-40B4-BE49-F238E27FC236}">
                <a16:creationId xmlns:a16="http://schemas.microsoft.com/office/drawing/2014/main" xmlns="" id="{C4C571E2-F54F-AD41-94C6-B78342190266}"/>
              </a:ext>
            </a:extLst>
          </p:cNvPr>
          <p:cNvPicPr>
            <a:picLocks noChangeAspect="1"/>
          </p:cNvPicPr>
          <p:nvPr/>
        </p:nvPicPr>
        <p:blipFill>
          <a:blip r:embed="rId3"/>
          <a:stretch>
            <a:fillRect/>
          </a:stretch>
        </p:blipFill>
        <p:spPr>
          <a:xfrm>
            <a:off x="3680673" y="3694805"/>
            <a:ext cx="4508500" cy="2819723"/>
          </a:xfrm>
          <a:prstGeom prst="rect">
            <a:avLst/>
          </a:prstGeom>
        </p:spPr>
      </p:pic>
      <p:pic>
        <p:nvPicPr>
          <p:cNvPr id="7" name="Content Placeholder 4">
            <a:extLst>
              <a:ext uri="{FF2B5EF4-FFF2-40B4-BE49-F238E27FC236}">
                <a16:creationId xmlns:a16="http://schemas.microsoft.com/office/drawing/2014/main" xmlns="" id="{EE7E87B9-61DB-0847-B76F-BCA74C7937EA}"/>
              </a:ext>
            </a:extLst>
          </p:cNvPr>
          <p:cNvPicPr>
            <a:picLocks noChangeAspect="1"/>
          </p:cNvPicPr>
          <p:nvPr/>
        </p:nvPicPr>
        <p:blipFill>
          <a:blip r:embed="rId4"/>
          <a:stretch>
            <a:fillRect/>
          </a:stretch>
        </p:blipFill>
        <p:spPr>
          <a:xfrm>
            <a:off x="152400" y="3124200"/>
            <a:ext cx="3852878" cy="3352800"/>
          </a:xfrm>
          <a:prstGeom prst="rect">
            <a:avLst/>
          </a:prstGeom>
        </p:spPr>
      </p:pic>
      <p:pic>
        <p:nvPicPr>
          <p:cNvPr id="8" name="Content Placeholder 4">
            <a:extLst>
              <a:ext uri="{FF2B5EF4-FFF2-40B4-BE49-F238E27FC236}">
                <a16:creationId xmlns:a16="http://schemas.microsoft.com/office/drawing/2014/main" xmlns="" id="{0339F5B7-6B49-CE4C-A2B2-5502B9D3BD98}"/>
              </a:ext>
            </a:extLst>
          </p:cNvPr>
          <p:cNvPicPr>
            <a:picLocks noChangeAspect="1"/>
          </p:cNvPicPr>
          <p:nvPr/>
        </p:nvPicPr>
        <p:blipFill>
          <a:blip r:embed="rId5"/>
          <a:stretch>
            <a:fillRect/>
          </a:stretch>
        </p:blipFill>
        <p:spPr>
          <a:xfrm>
            <a:off x="8189173" y="4375150"/>
            <a:ext cx="2539013" cy="1981200"/>
          </a:xfrm>
          <a:prstGeom prst="rect">
            <a:avLst/>
          </a:prstGeom>
        </p:spPr>
      </p:pic>
      <p:sp>
        <p:nvSpPr>
          <p:cNvPr id="9" name="Rounded Rectangle 8">
            <a:extLst>
              <a:ext uri="{FF2B5EF4-FFF2-40B4-BE49-F238E27FC236}">
                <a16:creationId xmlns:a16="http://schemas.microsoft.com/office/drawing/2014/main" xmlns="" id="{67BB7206-4C01-D043-921F-60DE538A5236}"/>
              </a:ext>
            </a:extLst>
          </p:cNvPr>
          <p:cNvSpPr/>
          <p:nvPr/>
        </p:nvSpPr>
        <p:spPr>
          <a:xfrm>
            <a:off x="270092" y="3565243"/>
            <a:ext cx="3539908" cy="244757"/>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59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BDE61-F461-CD42-A88D-B51B04A7CE8C}"/>
              </a:ext>
            </a:extLst>
          </p:cNvPr>
          <p:cNvSpPr>
            <a:spLocks noGrp="1"/>
          </p:cNvSpPr>
          <p:nvPr>
            <p:ph type="title"/>
          </p:nvPr>
        </p:nvSpPr>
        <p:spPr/>
        <p:txBody>
          <a:bodyPr/>
          <a:lstStyle/>
          <a:p>
            <a:r>
              <a:rPr lang="en-US" cap="small" dirty="0"/>
              <a:t>Cartesian Product</a:t>
            </a:r>
          </a:p>
        </p:txBody>
      </p:sp>
      <p:pic>
        <p:nvPicPr>
          <p:cNvPr id="5" name="Content Placeholder 4">
            <a:extLst>
              <a:ext uri="{FF2B5EF4-FFF2-40B4-BE49-F238E27FC236}">
                <a16:creationId xmlns:a16="http://schemas.microsoft.com/office/drawing/2014/main" xmlns="" id="{9FA36E21-8313-2340-BC9D-FBB0BA41C7B5}"/>
              </a:ext>
            </a:extLst>
          </p:cNvPr>
          <p:cNvPicPr>
            <a:picLocks noGrp="1" noChangeAspect="1"/>
          </p:cNvPicPr>
          <p:nvPr>
            <p:ph idx="1"/>
          </p:nvPr>
        </p:nvPicPr>
        <p:blipFill>
          <a:blip r:embed="rId2"/>
          <a:stretch>
            <a:fillRect/>
          </a:stretch>
        </p:blipFill>
        <p:spPr>
          <a:xfrm>
            <a:off x="914400" y="1752600"/>
            <a:ext cx="7035800" cy="1066800"/>
          </a:xfrm>
          <a:prstGeom prst="rect">
            <a:avLst/>
          </a:prstGeom>
          <a:ln>
            <a:solidFill>
              <a:schemeClr val="tx2"/>
            </a:solidFill>
          </a:ln>
        </p:spPr>
      </p:pic>
      <p:sp>
        <p:nvSpPr>
          <p:cNvPr id="4" name="Slide Number Placeholder 3">
            <a:extLst>
              <a:ext uri="{FF2B5EF4-FFF2-40B4-BE49-F238E27FC236}">
                <a16:creationId xmlns:a16="http://schemas.microsoft.com/office/drawing/2014/main" xmlns="" id="{F83B79F4-5639-8844-B4E3-ACFEFA30CE19}"/>
              </a:ext>
            </a:extLst>
          </p:cNvPr>
          <p:cNvSpPr>
            <a:spLocks noGrp="1"/>
          </p:cNvSpPr>
          <p:nvPr>
            <p:ph type="sldNum" sz="quarter" idx="12"/>
          </p:nvPr>
        </p:nvSpPr>
        <p:spPr/>
        <p:txBody>
          <a:bodyPr/>
          <a:lstStyle/>
          <a:p>
            <a:fld id="{B6F15528-21DE-4FAA-801E-634DDDAF4B2B}" type="slidenum">
              <a:rPr lang="en-US" smtClean="0"/>
              <a:pPr/>
              <a:t>26</a:t>
            </a:fld>
            <a:r>
              <a:rPr lang="en-US" dirty="0"/>
              <a:t> of 28</a:t>
            </a:r>
          </a:p>
        </p:txBody>
      </p:sp>
    </p:spTree>
    <p:extLst>
      <p:ext uri="{BB962C8B-B14F-4D97-AF65-F5344CB8AC3E}">
        <p14:creationId xmlns:p14="http://schemas.microsoft.com/office/powerpoint/2010/main" val="3019239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cap="small" dirty="0"/>
              <a:t>Union Operation</a:t>
            </a:r>
          </a:p>
        </p:txBody>
      </p:sp>
      <p:pic>
        <p:nvPicPr>
          <p:cNvPr id="4" name="Picture 3">
            <a:extLst>
              <a:ext uri="{FF2B5EF4-FFF2-40B4-BE49-F238E27FC236}">
                <a16:creationId xmlns:a16="http://schemas.microsoft.com/office/drawing/2014/main" xmlns="" id="{BC4F01F6-43B3-CD4E-9DA1-9C0273A99FA5}"/>
              </a:ext>
            </a:extLst>
          </p:cNvPr>
          <p:cNvPicPr>
            <a:picLocks noChangeAspect="1"/>
          </p:cNvPicPr>
          <p:nvPr/>
        </p:nvPicPr>
        <p:blipFill>
          <a:blip r:embed="rId3"/>
          <a:stretch>
            <a:fillRect/>
          </a:stretch>
        </p:blipFill>
        <p:spPr>
          <a:xfrm>
            <a:off x="1066800" y="1752600"/>
            <a:ext cx="7010400" cy="825500"/>
          </a:xfrm>
          <a:prstGeom prst="rect">
            <a:avLst/>
          </a:prstGeom>
          <a:ln>
            <a:solidFill>
              <a:schemeClr val="tx1"/>
            </a:solidFill>
          </a:ln>
        </p:spPr>
      </p:pic>
    </p:spTree>
    <p:extLst>
      <p:ext uri="{BB962C8B-B14F-4D97-AF65-F5344CB8AC3E}">
        <p14:creationId xmlns:p14="http://schemas.microsoft.com/office/powerpoint/2010/main" val="342812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798512" y="1077914"/>
            <a:ext cx="7679282" cy="1835104"/>
          </a:xfrm>
        </p:spPr>
        <p:txBody>
          <a:bodyPr>
            <a:normAutofit fontScale="92500" lnSpcReduction="20000"/>
          </a:bodyPr>
          <a:lstStyle/>
          <a:p>
            <a:pPr>
              <a:lnSpc>
                <a:spcPct val="140000"/>
              </a:lnSpc>
              <a:tabLst>
                <a:tab pos="2965450" algn="ctr"/>
              </a:tabLst>
            </a:pPr>
            <a:r>
              <a:rPr lang="en-US" altLang="en-US" dirty="0"/>
              <a:t>Result of: </a:t>
            </a:r>
            <a:br>
              <a:rPr lang="en-US" altLang="en-US" dirty="0"/>
            </a:br>
            <a:r>
              <a:rPr lang="en-US" altLang="en-US" dirty="0"/>
              <a:t>   </a:t>
            </a:r>
            <a:r>
              <a:rPr lang="en-US" altLang="en-US" sz="2000" dirty="0">
                <a:sym typeface="Symbol" panose="05050102010706020507" pitchFamily="18" charset="2"/>
              </a:rPr>
              <a:t></a:t>
            </a:r>
            <a:r>
              <a:rPr lang="en-US" altLang="en-US" sz="2400" i="1" baseline="-25000" dirty="0" err="1"/>
              <a:t>course_id</a:t>
            </a:r>
            <a:r>
              <a:rPr lang="en-US" altLang="en-US" dirty="0"/>
              <a:t> </a:t>
            </a:r>
            <a:r>
              <a:rPr lang="en-US" altLang="en-US" sz="2400" dirty="0"/>
              <a:t>(</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semester=</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Fall</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  </a:t>
            </a:r>
            <a:r>
              <a:rPr lang="el-GR" altLang="ja-JP" sz="2400" i="1" baseline="-25000" dirty="0">
                <a:sym typeface="Symbol" panose="05050102010706020507" pitchFamily="18" charset="2"/>
              </a:rPr>
              <a:t>Λ</a:t>
            </a:r>
            <a:r>
              <a:rPr lang="en-US" altLang="ja-JP" sz="2400" i="1" baseline="-25000" dirty="0">
                <a:sym typeface="Symbol" panose="05050102010706020507" pitchFamily="18" charset="2"/>
              </a:rPr>
              <a:t> year=2017 </a:t>
            </a:r>
            <a:r>
              <a:rPr lang="en-US" altLang="ja-JP" sz="2000" dirty="0">
                <a:sym typeface="Symbol" panose="05050102010706020507" pitchFamily="18" charset="2"/>
              </a:rPr>
              <a:t>(</a:t>
            </a:r>
            <a:r>
              <a:rPr lang="en-US" altLang="ja-JP" sz="2000" i="1" dirty="0">
                <a:sym typeface="Symbol" panose="05050102010706020507" pitchFamily="18" charset="2"/>
              </a:rPr>
              <a:t>section</a:t>
            </a:r>
            <a:r>
              <a:rPr lang="en-US" altLang="ja-JP" sz="2000" dirty="0">
                <a:sym typeface="Symbol" panose="05050102010706020507" pitchFamily="18" charset="2"/>
              </a:rPr>
              <a:t>))</a:t>
            </a:r>
            <a:r>
              <a:rPr lang="en-US" altLang="ja-JP" sz="2400" dirty="0">
                <a:sym typeface="Symbol" panose="05050102010706020507" pitchFamily="18" charset="2"/>
              </a:rPr>
              <a:t>  </a:t>
            </a:r>
            <a:r>
              <a:rPr lang="en-US" altLang="ja-JP"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sz="2000" dirty="0">
                <a:sym typeface="Symbol" panose="05050102010706020507" pitchFamily="18" charset="2"/>
              </a:rPr>
              <a:t></a:t>
            </a:r>
            <a:r>
              <a:rPr lang="en-US" altLang="ja-JP" sz="2400" i="1" baseline="-25000" dirty="0" err="1"/>
              <a:t>course_id</a:t>
            </a:r>
            <a:r>
              <a:rPr lang="en-US" altLang="ja-JP" dirty="0"/>
              <a:t> </a:t>
            </a:r>
            <a:r>
              <a:rPr lang="en-US" altLang="ja-JP" sz="2400" dirty="0"/>
              <a:t>(</a:t>
            </a:r>
            <a:r>
              <a:rPr lang="en-US" altLang="ja-JP" sz="2400" i="1" dirty="0">
                <a:sym typeface="Symbol" panose="05050102010706020507" pitchFamily="18" charset="2"/>
              </a:rPr>
              <a:t></a:t>
            </a:r>
            <a:r>
              <a:rPr lang="en-US" altLang="ja-JP" sz="2400" dirty="0">
                <a:sym typeface="Symbol" panose="05050102010706020507" pitchFamily="18" charset="2"/>
              </a:rPr>
              <a:t> </a:t>
            </a:r>
            <a:r>
              <a:rPr lang="en-US" altLang="ja-JP" sz="2400" i="1" baseline="-25000" dirty="0">
                <a:sym typeface="Symbol" panose="05050102010706020507" pitchFamily="18" charset="2"/>
              </a:rPr>
              <a:t>semester=</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Spring</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  </a:t>
            </a:r>
            <a:r>
              <a:rPr lang="el-GR" altLang="ja-JP" sz="2400" i="1" baseline="-25000" dirty="0">
                <a:sym typeface="Symbol" panose="05050102010706020507" pitchFamily="18" charset="2"/>
              </a:rPr>
              <a:t>Λ</a:t>
            </a:r>
            <a:r>
              <a:rPr lang="en-US" altLang="ja-JP" sz="2400" i="1" baseline="-25000" dirty="0">
                <a:sym typeface="Symbol" panose="05050102010706020507" pitchFamily="18" charset="2"/>
              </a:rPr>
              <a:t> year=2018 </a:t>
            </a:r>
            <a:r>
              <a:rPr lang="en-US" altLang="ja-JP" sz="2000" dirty="0">
                <a:sym typeface="Symbol" panose="05050102010706020507" pitchFamily="18" charset="2"/>
              </a:rPr>
              <a:t>(</a:t>
            </a:r>
            <a:r>
              <a:rPr lang="en-US" altLang="ja-JP" sz="2000" i="1" dirty="0">
                <a:sym typeface="Symbol" panose="05050102010706020507" pitchFamily="18" charset="2"/>
              </a:rPr>
              <a:t>section</a:t>
            </a:r>
            <a:r>
              <a:rPr lang="en-US" altLang="ja-JP" sz="2000" dirty="0">
                <a:sym typeface="Symbol" panose="05050102010706020507" pitchFamily="18" charset="2"/>
              </a:rPr>
              <a:t>))</a:t>
            </a:r>
          </a:p>
          <a:p>
            <a:pPr>
              <a:lnSpc>
                <a:spcPct val="140000"/>
              </a:lnSpc>
              <a:tabLst>
                <a:tab pos="2965450" algn="ctr"/>
              </a:tabLst>
            </a:pPr>
            <a:endParaRPr lang="en-US" altLang="en-US" dirty="0"/>
          </a:p>
          <a:p>
            <a:pPr>
              <a:lnSpc>
                <a:spcPct val="140000"/>
              </a:lnSpc>
              <a:buFont typeface="Monotype Sorts" charset="2"/>
              <a:buNone/>
              <a:tabLst>
                <a:tab pos="2965450"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800594" y="2998694"/>
            <a:ext cx="1176352" cy="2857685"/>
          </a:xfrm>
          <a:prstGeom prst="rect">
            <a:avLst/>
          </a:prstGeom>
          <a:noFill/>
        </p:spPr>
      </p:pic>
    </p:spTree>
    <p:extLst>
      <p:ext uri="{BB962C8B-B14F-4D97-AF65-F5344CB8AC3E}">
        <p14:creationId xmlns:p14="http://schemas.microsoft.com/office/powerpoint/2010/main" val="1494885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0C43D0-1AEB-714D-A8D3-0E826D5CE8BF}"/>
              </a:ext>
            </a:extLst>
          </p:cNvPr>
          <p:cNvSpPr>
            <a:spLocks noGrp="1"/>
          </p:cNvSpPr>
          <p:nvPr>
            <p:ph type="title"/>
          </p:nvPr>
        </p:nvSpPr>
        <p:spPr/>
        <p:txBody>
          <a:bodyPr/>
          <a:lstStyle/>
          <a:p>
            <a:r>
              <a:rPr lang="en-US" cap="small" dirty="0"/>
              <a:t>Relational Model</a:t>
            </a:r>
          </a:p>
        </p:txBody>
      </p:sp>
      <p:sp>
        <p:nvSpPr>
          <p:cNvPr id="3" name="Content Placeholder 2">
            <a:extLst>
              <a:ext uri="{FF2B5EF4-FFF2-40B4-BE49-F238E27FC236}">
                <a16:creationId xmlns:a16="http://schemas.microsoft.com/office/drawing/2014/main" xmlns="" id="{11DDF42E-8FCB-1D4D-8F73-DB9B66DE2E80}"/>
              </a:ext>
            </a:extLst>
          </p:cNvPr>
          <p:cNvSpPr>
            <a:spLocks noGrp="1"/>
          </p:cNvSpPr>
          <p:nvPr>
            <p:ph idx="1"/>
          </p:nvPr>
        </p:nvSpPr>
        <p:spPr/>
        <p:txBody>
          <a:bodyPr>
            <a:normAutofit/>
          </a:bodyPr>
          <a:lstStyle/>
          <a:p>
            <a:pPr algn="just"/>
            <a:r>
              <a:rPr lang="en-US" sz="2400" dirty="0"/>
              <a:t>The relational model is today the </a:t>
            </a:r>
            <a:r>
              <a:rPr lang="en-US" sz="2400" b="1" u="sng" dirty="0"/>
              <a:t>primary</a:t>
            </a:r>
            <a:r>
              <a:rPr lang="en-US" sz="2400" dirty="0"/>
              <a:t> </a:t>
            </a:r>
            <a:r>
              <a:rPr lang="en-US" sz="2400" b="1" u="sng" dirty="0"/>
              <a:t>data model</a:t>
            </a:r>
            <a:r>
              <a:rPr lang="en-US" sz="2400" dirty="0"/>
              <a:t> for </a:t>
            </a:r>
            <a:r>
              <a:rPr lang="en-US" sz="2400" b="1" u="sng" dirty="0"/>
              <a:t>commercial data processing applications. </a:t>
            </a:r>
          </a:p>
          <a:p>
            <a:pPr algn="just"/>
            <a:r>
              <a:rPr lang="en-US" sz="2400" dirty="0"/>
              <a:t>It attained its primary position because of its </a:t>
            </a:r>
            <a:r>
              <a:rPr lang="en-US" sz="2400" b="1" u="sng" dirty="0"/>
              <a:t>simplicity</a:t>
            </a:r>
            <a:r>
              <a:rPr lang="en-US" sz="2400" dirty="0"/>
              <a:t>, which eases the job of the programmer, compared to earlier data models.</a:t>
            </a:r>
          </a:p>
          <a:p>
            <a:pPr algn="just"/>
            <a:endParaRPr lang="en-US" sz="2400" dirty="0"/>
          </a:p>
        </p:txBody>
      </p:sp>
      <p:sp>
        <p:nvSpPr>
          <p:cNvPr id="4" name="Slide Number Placeholder 3">
            <a:extLst>
              <a:ext uri="{FF2B5EF4-FFF2-40B4-BE49-F238E27FC236}">
                <a16:creationId xmlns:a16="http://schemas.microsoft.com/office/drawing/2014/main" xmlns="" id="{9F653B07-5CA7-934F-9696-219DC461AE7F}"/>
              </a:ext>
            </a:extLst>
          </p:cNvPr>
          <p:cNvSpPr>
            <a:spLocks noGrp="1"/>
          </p:cNvSpPr>
          <p:nvPr>
            <p:ph type="sldNum" sz="quarter" idx="12"/>
          </p:nvPr>
        </p:nvSpPr>
        <p:spPr/>
        <p:txBody>
          <a:bodyPr/>
          <a:lstStyle/>
          <a:p>
            <a:fld id="{B6F15528-21DE-4FAA-801E-634DDDAF4B2B}" type="slidenum">
              <a:rPr lang="en-US" smtClean="0"/>
              <a:pPr/>
              <a:t>3</a:t>
            </a:fld>
            <a:r>
              <a:rPr lang="en-US" dirty="0"/>
              <a:t> of 28</a:t>
            </a:r>
          </a:p>
        </p:txBody>
      </p:sp>
      <p:pic>
        <p:nvPicPr>
          <p:cNvPr id="5" name="Picture 4">
            <a:extLst>
              <a:ext uri="{FF2B5EF4-FFF2-40B4-BE49-F238E27FC236}">
                <a16:creationId xmlns:a16="http://schemas.microsoft.com/office/drawing/2014/main" xmlns="" id="{F3B0AC03-31F2-F248-BAE8-1FC738EA2A5D}"/>
              </a:ext>
            </a:extLst>
          </p:cNvPr>
          <p:cNvPicPr>
            <a:picLocks noChangeAspect="1"/>
          </p:cNvPicPr>
          <p:nvPr/>
        </p:nvPicPr>
        <p:blipFill>
          <a:blip r:embed="rId2"/>
          <a:stretch>
            <a:fillRect/>
          </a:stretch>
        </p:blipFill>
        <p:spPr>
          <a:xfrm>
            <a:off x="736600" y="4368600"/>
            <a:ext cx="5436000" cy="432000"/>
          </a:xfrm>
          <a:prstGeom prst="rect">
            <a:avLst/>
          </a:prstGeom>
        </p:spPr>
      </p:pic>
      <p:sp>
        <p:nvSpPr>
          <p:cNvPr id="6" name="Rectangle 5">
            <a:extLst>
              <a:ext uri="{FF2B5EF4-FFF2-40B4-BE49-F238E27FC236}">
                <a16:creationId xmlns:a16="http://schemas.microsoft.com/office/drawing/2014/main" xmlns="" id="{778A6E12-6B8D-8440-94B0-12C08A365367}"/>
              </a:ext>
            </a:extLst>
          </p:cNvPr>
          <p:cNvSpPr/>
          <p:nvPr/>
        </p:nvSpPr>
        <p:spPr>
          <a:xfrm>
            <a:off x="1066800" y="4830762"/>
            <a:ext cx="7620000"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A relational database consists of a collection of </a:t>
            </a:r>
            <a:r>
              <a:rPr lang="en-US" sz="2400" dirty="0">
                <a:solidFill>
                  <a:schemeClr val="tx2"/>
                </a:solidFill>
                <a:latin typeface="Calibri" panose="020F0502020204030204" pitchFamily="34" charset="0"/>
                <a:cs typeface="Calibri" panose="020F0502020204030204" pitchFamily="34" charset="0"/>
              </a:rPr>
              <a:t>tables</a:t>
            </a:r>
            <a:r>
              <a:rPr lang="en-US" sz="2400" dirty="0">
                <a:latin typeface="Calibri" panose="020F0502020204030204" pitchFamily="34" charset="0"/>
                <a:cs typeface="Calibri" panose="020F0502020204030204" pitchFamily="34" charset="0"/>
              </a:rPr>
              <a:t>, each of which is assigned a unique name.</a:t>
            </a:r>
            <a:endParaRPr lang="en-US" sz="24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002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48B08-CD7C-6B45-AAE8-E00370EB6E78}"/>
              </a:ext>
            </a:extLst>
          </p:cNvPr>
          <p:cNvSpPr>
            <a:spLocks noGrp="1"/>
          </p:cNvSpPr>
          <p:nvPr>
            <p:ph type="title"/>
          </p:nvPr>
        </p:nvSpPr>
        <p:spPr/>
        <p:txBody>
          <a:bodyPr/>
          <a:lstStyle/>
          <a:p>
            <a:r>
              <a:rPr lang="en-US" cap="small" dirty="0"/>
              <a:t>Relational Model</a:t>
            </a:r>
            <a:endParaRPr lang="en-US" dirty="0"/>
          </a:p>
        </p:txBody>
      </p:sp>
      <p:pic>
        <p:nvPicPr>
          <p:cNvPr id="5" name="Content Placeholder 4">
            <a:extLst>
              <a:ext uri="{FF2B5EF4-FFF2-40B4-BE49-F238E27FC236}">
                <a16:creationId xmlns:a16="http://schemas.microsoft.com/office/drawing/2014/main" xmlns="" id="{F92E38A8-FD1F-D64D-862B-2038B3D84EEA}"/>
              </a:ext>
            </a:extLst>
          </p:cNvPr>
          <p:cNvPicPr>
            <a:picLocks noGrp="1" noChangeAspect="1"/>
          </p:cNvPicPr>
          <p:nvPr>
            <p:ph idx="1"/>
          </p:nvPr>
        </p:nvPicPr>
        <p:blipFill>
          <a:blip r:embed="rId2"/>
          <a:stretch>
            <a:fillRect/>
          </a:stretch>
        </p:blipFill>
        <p:spPr>
          <a:xfrm>
            <a:off x="228600" y="1369126"/>
            <a:ext cx="3590182" cy="3124200"/>
          </a:xfrm>
          <a:prstGeom prst="rect">
            <a:avLst/>
          </a:prstGeom>
        </p:spPr>
      </p:pic>
      <p:sp>
        <p:nvSpPr>
          <p:cNvPr id="4" name="Slide Number Placeholder 3">
            <a:extLst>
              <a:ext uri="{FF2B5EF4-FFF2-40B4-BE49-F238E27FC236}">
                <a16:creationId xmlns:a16="http://schemas.microsoft.com/office/drawing/2014/main" xmlns="" id="{161CE8D2-40CA-6047-8F9E-9C7EB4700098}"/>
              </a:ext>
            </a:extLst>
          </p:cNvPr>
          <p:cNvSpPr>
            <a:spLocks noGrp="1"/>
          </p:cNvSpPr>
          <p:nvPr>
            <p:ph type="sldNum" sz="quarter" idx="12"/>
          </p:nvPr>
        </p:nvSpPr>
        <p:spPr/>
        <p:txBody>
          <a:bodyPr/>
          <a:lstStyle/>
          <a:p>
            <a:fld id="{B6F15528-21DE-4FAA-801E-634DDDAF4B2B}" type="slidenum">
              <a:rPr lang="en-US" smtClean="0"/>
              <a:pPr/>
              <a:t>4</a:t>
            </a:fld>
            <a:r>
              <a:rPr lang="en-US" dirty="0"/>
              <a:t> of 28</a:t>
            </a:r>
          </a:p>
        </p:txBody>
      </p:sp>
      <p:pic>
        <p:nvPicPr>
          <p:cNvPr id="6" name="Picture 5">
            <a:extLst>
              <a:ext uri="{FF2B5EF4-FFF2-40B4-BE49-F238E27FC236}">
                <a16:creationId xmlns:a16="http://schemas.microsoft.com/office/drawing/2014/main" xmlns="" id="{D9071A87-20F0-1A40-884B-5412377ACE12}"/>
              </a:ext>
            </a:extLst>
          </p:cNvPr>
          <p:cNvPicPr>
            <a:picLocks noChangeAspect="1"/>
          </p:cNvPicPr>
          <p:nvPr/>
        </p:nvPicPr>
        <p:blipFill>
          <a:blip r:embed="rId3"/>
          <a:stretch>
            <a:fillRect/>
          </a:stretch>
        </p:blipFill>
        <p:spPr>
          <a:xfrm>
            <a:off x="4667900" y="1417638"/>
            <a:ext cx="4166807" cy="2773362"/>
          </a:xfrm>
          <a:prstGeom prst="rect">
            <a:avLst/>
          </a:prstGeom>
        </p:spPr>
      </p:pic>
      <p:pic>
        <p:nvPicPr>
          <p:cNvPr id="7" name="Picture 6">
            <a:extLst>
              <a:ext uri="{FF2B5EF4-FFF2-40B4-BE49-F238E27FC236}">
                <a16:creationId xmlns:a16="http://schemas.microsoft.com/office/drawing/2014/main" xmlns="" id="{C9D3D1C7-D8BF-E644-85A8-2F0CDEC3096B}"/>
              </a:ext>
            </a:extLst>
          </p:cNvPr>
          <p:cNvPicPr>
            <a:picLocks noChangeAspect="1"/>
          </p:cNvPicPr>
          <p:nvPr/>
        </p:nvPicPr>
        <p:blipFill>
          <a:blip r:embed="rId4"/>
          <a:stretch>
            <a:fillRect/>
          </a:stretch>
        </p:blipFill>
        <p:spPr>
          <a:xfrm>
            <a:off x="4340351" y="4191000"/>
            <a:ext cx="2212848" cy="2235200"/>
          </a:xfrm>
          <a:prstGeom prst="rect">
            <a:avLst/>
          </a:prstGeom>
        </p:spPr>
      </p:pic>
      <p:sp>
        <p:nvSpPr>
          <p:cNvPr id="8" name="Rectangle 7">
            <a:extLst>
              <a:ext uri="{FF2B5EF4-FFF2-40B4-BE49-F238E27FC236}">
                <a16:creationId xmlns:a16="http://schemas.microsoft.com/office/drawing/2014/main" xmlns="" id="{2D282DAE-AF37-ED4B-8C9C-AD0EA5D76155}"/>
              </a:ext>
            </a:extLst>
          </p:cNvPr>
          <p:cNvSpPr/>
          <p:nvPr/>
        </p:nvSpPr>
        <p:spPr>
          <a:xfrm>
            <a:off x="446268" y="4773344"/>
            <a:ext cx="3211332" cy="1477328"/>
          </a:xfrm>
          <a:prstGeom prst="rect">
            <a:avLst/>
          </a:prstGeom>
        </p:spPr>
        <p:txBody>
          <a:bodyPr wrap="square">
            <a:spAutoFit/>
          </a:bodyPr>
          <a:lstStyle/>
          <a:p>
            <a:pPr marL="285750" indent="-285750" algn="just">
              <a:buFont typeface="Courier New" panose="02070309020205020404" pitchFamily="49" charset="0"/>
              <a:buChar char="o"/>
            </a:pPr>
            <a:r>
              <a:rPr lang="en-US" dirty="0">
                <a:latin typeface="Times" pitchFamily="2" charset="0"/>
              </a:rPr>
              <a:t>a row in the </a:t>
            </a:r>
            <a:r>
              <a:rPr lang="en-US" b="1" i="1" dirty="0" err="1">
                <a:latin typeface="Times" pitchFamily="2" charset="0"/>
              </a:rPr>
              <a:t>prereq</a:t>
            </a:r>
            <a:r>
              <a:rPr lang="en-US" dirty="0">
                <a:latin typeface="Times" pitchFamily="2" charset="0"/>
              </a:rPr>
              <a:t> table indicates that two courses are related in the sense that one course is a prerequisite for the other</a:t>
            </a:r>
            <a:endParaRPr lang="en-US" dirty="0">
              <a:effectLst/>
              <a:latin typeface="Times" pitchFamily="2" charset="0"/>
            </a:endParaRPr>
          </a:p>
        </p:txBody>
      </p:sp>
      <p:sp>
        <p:nvSpPr>
          <p:cNvPr id="9" name="Rectangle 8">
            <a:extLst>
              <a:ext uri="{FF2B5EF4-FFF2-40B4-BE49-F238E27FC236}">
                <a16:creationId xmlns:a16="http://schemas.microsoft.com/office/drawing/2014/main" xmlns="" id="{60BB25F9-557E-FC4F-9C63-DE536A5016D8}"/>
              </a:ext>
            </a:extLst>
          </p:cNvPr>
          <p:cNvSpPr/>
          <p:nvPr/>
        </p:nvSpPr>
        <p:spPr>
          <a:xfrm>
            <a:off x="498819" y="245974"/>
            <a:ext cx="3841531" cy="1200329"/>
          </a:xfrm>
          <a:prstGeom prst="rect">
            <a:avLst/>
          </a:prstGeom>
          <a:solidFill>
            <a:schemeClr val="bg1"/>
          </a:solidFill>
        </p:spPr>
        <p:txBody>
          <a:bodyPr wrap="square">
            <a:spAutoFit/>
          </a:bodyPr>
          <a:lstStyle/>
          <a:p>
            <a:pPr marL="285750" indent="-285750">
              <a:buFont typeface="Courier New" panose="02070309020205020404" pitchFamily="49" charset="0"/>
              <a:buChar char="o"/>
            </a:pPr>
            <a:r>
              <a:rPr lang="en-US" dirty="0">
                <a:latin typeface="Calibri" panose="020F0502020204030204" pitchFamily="34" charset="0"/>
                <a:cs typeface="Calibri" panose="020F0502020204030204" pitchFamily="34" charset="0"/>
              </a:rPr>
              <a:t>Each instructor is identified by the value of the column </a:t>
            </a:r>
            <a:r>
              <a:rPr lang="en-US" b="1" i="1" dirty="0">
                <a:latin typeface="Calibri" panose="020F0502020204030204" pitchFamily="34" charset="0"/>
                <a:cs typeface="Calibri" panose="020F0502020204030204" pitchFamily="34" charset="0"/>
              </a:rPr>
              <a:t>ID</a:t>
            </a:r>
            <a:r>
              <a:rPr lang="en-US" dirty="0">
                <a:latin typeface="Calibri" panose="020F0502020204030204" pitchFamily="34" charset="0"/>
                <a:cs typeface="Calibri" panose="020F0502020204030204" pitchFamily="34" charset="0"/>
              </a:rPr>
              <a:t>, while each course is identified by the value of the column </a:t>
            </a:r>
            <a:r>
              <a:rPr lang="en-US" b="1" i="1" dirty="0" err="1">
                <a:latin typeface="Calibri" panose="020F0502020204030204" pitchFamily="34" charset="0"/>
                <a:cs typeface="Calibri" panose="020F0502020204030204" pitchFamily="34" charset="0"/>
              </a:rPr>
              <a:t>course_id</a:t>
            </a:r>
            <a:r>
              <a:rPr lang="en-US"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xmlns="" id="{BA944080-C724-2847-8B9A-B79C4F916D35}"/>
              </a:ext>
            </a:extLst>
          </p:cNvPr>
          <p:cNvSpPr/>
          <p:nvPr/>
        </p:nvSpPr>
        <p:spPr>
          <a:xfrm>
            <a:off x="6512853" y="4352713"/>
            <a:ext cx="2554948" cy="2308324"/>
          </a:xfrm>
          <a:prstGeom prst="rect">
            <a:avLst/>
          </a:prstGeom>
        </p:spPr>
        <p:txBody>
          <a:bodyPr wrap="square">
            <a:spAutoFit/>
          </a:bodyPr>
          <a:lstStyle/>
          <a:p>
            <a:pPr marL="285750" indent="-285750">
              <a:buFont typeface="Courier New" panose="02070309020205020404" pitchFamily="49" charset="0"/>
              <a:buChar char="o"/>
            </a:pPr>
            <a:r>
              <a:rPr lang="en-US" dirty="0">
                <a:latin typeface="Calibri" panose="020F0502020204030204" pitchFamily="34" charset="0"/>
                <a:cs typeface="Calibri" panose="020F0502020204030204" pitchFamily="34" charset="0"/>
              </a:rPr>
              <a:t>In the table </a:t>
            </a:r>
            <a:r>
              <a:rPr lang="en-US" i="1" dirty="0">
                <a:latin typeface="Calibri" panose="020F0502020204030204" pitchFamily="34" charset="0"/>
                <a:cs typeface="Calibri" panose="020F0502020204030204" pitchFamily="34" charset="0"/>
              </a:rPr>
              <a:t>instructor</a:t>
            </a:r>
            <a:r>
              <a:rPr lang="en-US" dirty="0">
                <a:latin typeface="Calibri" panose="020F0502020204030204" pitchFamily="34" charset="0"/>
                <a:cs typeface="Calibri" panose="020F0502020204030204" pitchFamily="34" charset="0"/>
              </a:rPr>
              <a:t>, a row … the relationship between a specified ID and the corresponding values for name, </a:t>
            </a:r>
            <a:r>
              <a:rPr lang="en-US" dirty="0" err="1">
                <a:latin typeface="Calibri" panose="020F0502020204030204" pitchFamily="34" charset="0"/>
                <a:cs typeface="Calibri" panose="020F0502020204030204" pitchFamily="34" charset="0"/>
              </a:rPr>
              <a:t>dept</a:t>
            </a:r>
            <a:r>
              <a:rPr lang="en-US" dirty="0">
                <a:latin typeface="Calibri" panose="020F0502020204030204" pitchFamily="34" charset="0"/>
                <a:cs typeface="Calibri" panose="020F0502020204030204" pitchFamily="34" charset="0"/>
              </a:rPr>
              <a:t> name, and salary values.</a:t>
            </a:r>
          </a:p>
          <a:p>
            <a:endParaRPr lang="en-US"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395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0FEC74-464C-4C4E-8163-73EF850C1B6A}"/>
              </a:ext>
            </a:extLst>
          </p:cNvPr>
          <p:cNvSpPr>
            <a:spLocks noGrp="1"/>
          </p:cNvSpPr>
          <p:nvPr>
            <p:ph type="title"/>
          </p:nvPr>
        </p:nvSpPr>
        <p:spPr/>
        <p:txBody>
          <a:bodyPr/>
          <a:lstStyle/>
          <a:p>
            <a:r>
              <a:rPr lang="en-US" cap="small" dirty="0"/>
              <a:t>Relational Model</a:t>
            </a:r>
            <a:endParaRPr lang="en-US" dirty="0"/>
          </a:p>
        </p:txBody>
      </p:sp>
      <p:sp>
        <p:nvSpPr>
          <p:cNvPr id="3" name="Content Placeholder 2">
            <a:extLst>
              <a:ext uri="{FF2B5EF4-FFF2-40B4-BE49-F238E27FC236}">
                <a16:creationId xmlns:a16="http://schemas.microsoft.com/office/drawing/2014/main" xmlns="" id="{7CD96B77-E0F4-9046-8AA5-C4621D0AA559}"/>
              </a:ext>
            </a:extLst>
          </p:cNvPr>
          <p:cNvSpPr>
            <a:spLocks noGrp="1"/>
          </p:cNvSpPr>
          <p:nvPr>
            <p:ph idx="1"/>
          </p:nvPr>
        </p:nvSpPr>
        <p:spPr/>
        <p:txBody>
          <a:bodyPr>
            <a:noAutofit/>
          </a:bodyPr>
          <a:lstStyle/>
          <a:p>
            <a:pPr>
              <a:buFont typeface="Courier New" panose="02070309020205020404" pitchFamily="49" charset="0"/>
              <a:buChar char="o"/>
            </a:pPr>
            <a:r>
              <a:rPr lang="en-US" sz="2400" dirty="0"/>
              <a:t>Mathematical terminology, a </a:t>
            </a:r>
            <a:r>
              <a:rPr lang="en-US" sz="2400" b="1" u="sng" dirty="0"/>
              <a:t>tuple </a:t>
            </a:r>
            <a:r>
              <a:rPr lang="en-US" sz="2400" dirty="0"/>
              <a:t>is simply a sequence (or list) of values.</a:t>
            </a:r>
          </a:p>
          <a:p>
            <a:pPr>
              <a:buFont typeface="Courier New" panose="02070309020205020404" pitchFamily="49" charset="0"/>
              <a:buChar char="o"/>
            </a:pPr>
            <a:r>
              <a:rPr lang="en-US" sz="2400" dirty="0"/>
              <a:t>A relationship between </a:t>
            </a:r>
            <a:r>
              <a:rPr lang="en-US" sz="2400" b="1" u="sng" dirty="0"/>
              <a:t>n values</a:t>
            </a:r>
            <a:r>
              <a:rPr lang="en-US" sz="2400" dirty="0"/>
              <a:t> is represented mathematically by an </a:t>
            </a:r>
            <a:r>
              <a:rPr lang="en-US" sz="2400" b="1" u="sng" dirty="0"/>
              <a:t>n-tuple</a:t>
            </a:r>
            <a:r>
              <a:rPr lang="en-US" sz="2400" dirty="0"/>
              <a:t> of values, </a:t>
            </a:r>
          </a:p>
          <a:p>
            <a:pPr>
              <a:buFont typeface="Courier New" panose="02070309020205020404" pitchFamily="49" charset="0"/>
              <a:buChar char="o"/>
            </a:pPr>
            <a:r>
              <a:rPr lang="en-US" sz="2400" dirty="0"/>
              <a:t>i.e., </a:t>
            </a:r>
            <a:r>
              <a:rPr lang="en-US" sz="2400" b="1" u="sng" dirty="0"/>
              <a:t>a tuple with n values</a:t>
            </a:r>
            <a:r>
              <a:rPr lang="en-US" sz="2400" dirty="0"/>
              <a:t>, which corresponds to a </a:t>
            </a:r>
            <a:r>
              <a:rPr lang="en-US" sz="2400" b="1" u="sng" dirty="0"/>
              <a:t>row</a:t>
            </a:r>
            <a:r>
              <a:rPr lang="en-US" sz="2400" dirty="0"/>
              <a:t> in a table.</a:t>
            </a:r>
          </a:p>
          <a:p>
            <a:pPr>
              <a:buFont typeface="Courier New" panose="02070309020205020404" pitchFamily="49" charset="0"/>
              <a:buChar char="o"/>
            </a:pPr>
            <a:r>
              <a:rPr lang="en-US" sz="2400" dirty="0"/>
              <a:t>Thus:</a:t>
            </a:r>
          </a:p>
          <a:p>
            <a:pPr lvl="1">
              <a:buFont typeface="Courier New" panose="02070309020205020404" pitchFamily="49" charset="0"/>
              <a:buChar char="o"/>
            </a:pPr>
            <a:r>
              <a:rPr lang="en-US" sz="2400" dirty="0"/>
              <a:t> in the relational model the term </a:t>
            </a:r>
            <a:r>
              <a:rPr lang="en-US" sz="2400" b="1" u="sng" dirty="0"/>
              <a:t>relation</a:t>
            </a:r>
            <a:r>
              <a:rPr lang="en-US" sz="2400" dirty="0"/>
              <a:t> is used to refer to a </a:t>
            </a:r>
            <a:r>
              <a:rPr lang="en-US" sz="2400" b="1" u="sng" dirty="0"/>
              <a:t>table</a:t>
            </a:r>
            <a:r>
              <a:rPr lang="en-US" sz="2400" dirty="0"/>
              <a:t>, </a:t>
            </a:r>
          </a:p>
          <a:p>
            <a:pPr lvl="1">
              <a:buFont typeface="Courier New" panose="02070309020205020404" pitchFamily="49" charset="0"/>
              <a:buChar char="o"/>
            </a:pPr>
            <a:r>
              <a:rPr lang="en-US" sz="2400" dirty="0"/>
              <a:t>the term </a:t>
            </a:r>
            <a:r>
              <a:rPr lang="en-US" sz="2400" b="1" u="sng" dirty="0"/>
              <a:t>tuple</a:t>
            </a:r>
            <a:r>
              <a:rPr lang="en-US" sz="2400" dirty="0"/>
              <a:t> is used to refer to a </a:t>
            </a:r>
            <a:r>
              <a:rPr lang="en-US" sz="2400" b="1" u="sng" dirty="0"/>
              <a:t>row</a:t>
            </a:r>
            <a:r>
              <a:rPr lang="en-US" sz="2400" dirty="0"/>
              <a:t>. </a:t>
            </a:r>
          </a:p>
          <a:p>
            <a:pPr lvl="1">
              <a:buFont typeface="Courier New" panose="02070309020205020404" pitchFamily="49" charset="0"/>
              <a:buChar char="o"/>
            </a:pPr>
            <a:r>
              <a:rPr lang="en-US" sz="2400" dirty="0"/>
              <a:t>Similarly, the term </a:t>
            </a:r>
            <a:r>
              <a:rPr lang="en-US" sz="2400" b="1" u="sng" dirty="0"/>
              <a:t>attribute</a:t>
            </a:r>
            <a:r>
              <a:rPr lang="en-US" sz="2400" dirty="0"/>
              <a:t> refers to a </a:t>
            </a:r>
            <a:r>
              <a:rPr lang="en-US" sz="2400" b="1" u="sng" dirty="0"/>
              <a:t>column</a:t>
            </a:r>
            <a:r>
              <a:rPr lang="en-US" sz="2400" dirty="0"/>
              <a:t> of a table.</a:t>
            </a:r>
          </a:p>
          <a:p>
            <a:pPr>
              <a:buFont typeface="Courier New" panose="02070309020205020404" pitchFamily="49" charset="0"/>
              <a:buChar char="o"/>
            </a:pPr>
            <a:endParaRPr lang="en-US" sz="2400" dirty="0"/>
          </a:p>
        </p:txBody>
      </p:sp>
      <p:sp>
        <p:nvSpPr>
          <p:cNvPr id="4" name="Slide Number Placeholder 3">
            <a:extLst>
              <a:ext uri="{FF2B5EF4-FFF2-40B4-BE49-F238E27FC236}">
                <a16:creationId xmlns:a16="http://schemas.microsoft.com/office/drawing/2014/main" xmlns="" id="{1FAF95B7-8118-9448-A8CA-DDCEF1735E97}"/>
              </a:ext>
            </a:extLst>
          </p:cNvPr>
          <p:cNvSpPr>
            <a:spLocks noGrp="1"/>
          </p:cNvSpPr>
          <p:nvPr>
            <p:ph type="sldNum" sz="quarter" idx="12"/>
          </p:nvPr>
        </p:nvSpPr>
        <p:spPr/>
        <p:txBody>
          <a:bodyPr/>
          <a:lstStyle/>
          <a:p>
            <a:fld id="{B6F15528-21DE-4FAA-801E-634DDDAF4B2B}" type="slidenum">
              <a:rPr lang="en-US" smtClean="0"/>
              <a:pPr/>
              <a:t>5</a:t>
            </a:fld>
            <a:r>
              <a:rPr lang="en-US" dirty="0"/>
              <a:t> of 28</a:t>
            </a:r>
          </a:p>
        </p:txBody>
      </p:sp>
    </p:spTree>
    <p:extLst>
      <p:ext uri="{BB962C8B-B14F-4D97-AF65-F5344CB8AC3E}">
        <p14:creationId xmlns:p14="http://schemas.microsoft.com/office/powerpoint/2010/main" val="122044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95C55-1EB8-224A-A6AB-6EEBA9E30332}"/>
              </a:ext>
            </a:extLst>
          </p:cNvPr>
          <p:cNvSpPr>
            <a:spLocks noGrp="1"/>
          </p:cNvSpPr>
          <p:nvPr>
            <p:ph type="title"/>
          </p:nvPr>
        </p:nvSpPr>
        <p:spPr/>
        <p:txBody>
          <a:bodyPr/>
          <a:lstStyle/>
          <a:p>
            <a:r>
              <a:rPr lang="en-US" cap="small" dirty="0"/>
              <a:t>Relational Model</a:t>
            </a:r>
            <a:endParaRPr lang="en-US" dirty="0"/>
          </a:p>
        </p:txBody>
      </p:sp>
      <p:sp>
        <p:nvSpPr>
          <p:cNvPr id="3" name="Content Placeholder 2">
            <a:extLst>
              <a:ext uri="{FF2B5EF4-FFF2-40B4-BE49-F238E27FC236}">
                <a16:creationId xmlns:a16="http://schemas.microsoft.com/office/drawing/2014/main" xmlns="" id="{1029F24B-2926-D24C-B8A1-DC5BE7DA42E8}"/>
              </a:ext>
            </a:extLst>
          </p:cNvPr>
          <p:cNvSpPr>
            <a:spLocks noGrp="1"/>
          </p:cNvSpPr>
          <p:nvPr>
            <p:ph idx="1"/>
          </p:nvPr>
        </p:nvSpPr>
        <p:spPr/>
        <p:txBody>
          <a:bodyPr>
            <a:normAutofit/>
          </a:bodyPr>
          <a:lstStyle/>
          <a:p>
            <a:pPr>
              <a:buFont typeface="Courier New" panose="02070309020205020404" pitchFamily="49" charset="0"/>
              <a:buChar char="o"/>
            </a:pPr>
            <a:r>
              <a:rPr lang="en-US" sz="2400" dirty="0"/>
              <a:t>We use the term </a:t>
            </a:r>
            <a:r>
              <a:rPr lang="en-US" sz="2400" b="1" u="sng" dirty="0">
                <a:solidFill>
                  <a:schemeClr val="tx2"/>
                </a:solidFill>
              </a:rPr>
              <a:t>relation instance</a:t>
            </a:r>
            <a:r>
              <a:rPr lang="en-US" sz="2400" dirty="0"/>
              <a:t> to refer to a specific instance of a relation, </a:t>
            </a:r>
          </a:p>
          <a:p>
            <a:pPr lvl="1"/>
            <a:r>
              <a:rPr lang="en-US" sz="2000" dirty="0"/>
              <a:t>i.e., containing a specific set of rows. The instance of instructor shown in Figure 2.1 has 12 tuples, corresponding to 12 instructors.</a:t>
            </a:r>
          </a:p>
          <a:p>
            <a:endParaRPr lang="en-US" sz="2400" dirty="0"/>
          </a:p>
        </p:txBody>
      </p:sp>
      <p:sp>
        <p:nvSpPr>
          <p:cNvPr id="4" name="Slide Number Placeholder 3">
            <a:extLst>
              <a:ext uri="{FF2B5EF4-FFF2-40B4-BE49-F238E27FC236}">
                <a16:creationId xmlns:a16="http://schemas.microsoft.com/office/drawing/2014/main" xmlns="" id="{4F198AD7-614E-5E45-A59F-6E0D88E82A6A}"/>
              </a:ext>
            </a:extLst>
          </p:cNvPr>
          <p:cNvSpPr>
            <a:spLocks noGrp="1"/>
          </p:cNvSpPr>
          <p:nvPr>
            <p:ph type="sldNum" sz="quarter" idx="12"/>
          </p:nvPr>
        </p:nvSpPr>
        <p:spPr/>
        <p:txBody>
          <a:bodyPr/>
          <a:lstStyle/>
          <a:p>
            <a:fld id="{B6F15528-21DE-4FAA-801E-634DDDAF4B2B}" type="slidenum">
              <a:rPr lang="en-US" smtClean="0"/>
              <a:pPr/>
              <a:t>6</a:t>
            </a:fld>
            <a:r>
              <a:rPr lang="en-US" dirty="0"/>
              <a:t> of 28</a:t>
            </a:r>
          </a:p>
        </p:txBody>
      </p:sp>
      <p:pic>
        <p:nvPicPr>
          <p:cNvPr id="5" name="Content Placeholder 4">
            <a:extLst>
              <a:ext uri="{FF2B5EF4-FFF2-40B4-BE49-F238E27FC236}">
                <a16:creationId xmlns:a16="http://schemas.microsoft.com/office/drawing/2014/main" xmlns="" id="{6DD1F177-5CF2-134C-A135-6C39501664B1}"/>
              </a:ext>
            </a:extLst>
          </p:cNvPr>
          <p:cNvPicPr>
            <a:picLocks noChangeAspect="1"/>
          </p:cNvPicPr>
          <p:nvPr/>
        </p:nvPicPr>
        <p:blipFill>
          <a:blip r:embed="rId2"/>
          <a:stretch>
            <a:fillRect/>
          </a:stretch>
        </p:blipFill>
        <p:spPr>
          <a:xfrm>
            <a:off x="2776909" y="3414712"/>
            <a:ext cx="3590182" cy="3124200"/>
          </a:xfrm>
          <a:prstGeom prst="rect">
            <a:avLst/>
          </a:prstGeom>
        </p:spPr>
      </p:pic>
    </p:spTree>
    <p:extLst>
      <p:ext uri="{BB962C8B-B14F-4D97-AF65-F5344CB8AC3E}">
        <p14:creationId xmlns:p14="http://schemas.microsoft.com/office/powerpoint/2010/main" val="1188013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7913E0-BFDC-F943-A914-DAC85735690B}"/>
              </a:ext>
            </a:extLst>
          </p:cNvPr>
          <p:cNvSpPr>
            <a:spLocks noGrp="1"/>
          </p:cNvSpPr>
          <p:nvPr>
            <p:ph type="title"/>
          </p:nvPr>
        </p:nvSpPr>
        <p:spPr/>
        <p:txBody>
          <a:bodyPr/>
          <a:lstStyle/>
          <a:p>
            <a:r>
              <a:rPr lang="en-US" cap="small" dirty="0"/>
              <a:t>Relational Model</a:t>
            </a:r>
            <a:endParaRPr lang="en-US" dirty="0"/>
          </a:p>
        </p:txBody>
      </p:sp>
      <p:sp>
        <p:nvSpPr>
          <p:cNvPr id="3" name="Content Placeholder 2">
            <a:extLst>
              <a:ext uri="{FF2B5EF4-FFF2-40B4-BE49-F238E27FC236}">
                <a16:creationId xmlns:a16="http://schemas.microsoft.com/office/drawing/2014/main" xmlns="" id="{8DEE4EEB-BA71-964E-86F1-F1DC3C5AB7F3}"/>
              </a:ext>
            </a:extLst>
          </p:cNvPr>
          <p:cNvSpPr>
            <a:spLocks noGrp="1"/>
          </p:cNvSpPr>
          <p:nvPr>
            <p:ph idx="1"/>
          </p:nvPr>
        </p:nvSpPr>
        <p:spPr/>
        <p:txBody>
          <a:bodyPr>
            <a:normAutofit/>
          </a:bodyPr>
          <a:lstStyle/>
          <a:p>
            <a:pPr>
              <a:buFont typeface="Courier New" panose="02070309020205020404" pitchFamily="49" charset="0"/>
              <a:buChar char="o"/>
            </a:pPr>
            <a:r>
              <a:rPr lang="en-US" sz="2400" dirty="0"/>
              <a:t>For each attribute of a relation, there is a </a:t>
            </a:r>
            <a:r>
              <a:rPr lang="en-US" sz="2400" u="sng" dirty="0"/>
              <a:t>set of permitted values</a:t>
            </a:r>
            <a:r>
              <a:rPr lang="en-US" sz="2400" dirty="0"/>
              <a:t>, called the </a:t>
            </a:r>
            <a:r>
              <a:rPr lang="en-US" sz="2400" b="1" u="sng" dirty="0">
                <a:solidFill>
                  <a:schemeClr val="tx2"/>
                </a:solidFill>
              </a:rPr>
              <a:t>Domain</a:t>
            </a:r>
            <a:r>
              <a:rPr lang="en-US" sz="2400" dirty="0"/>
              <a:t> of that attribute. </a:t>
            </a:r>
          </a:p>
          <a:p>
            <a:pPr>
              <a:buFont typeface="Courier New" panose="02070309020205020404" pitchFamily="49" charset="0"/>
              <a:buChar char="o"/>
            </a:pPr>
            <a:r>
              <a:rPr lang="en-US" sz="2400" dirty="0"/>
              <a:t>Thus, the domain of the salary attribute of the instructor relation is the set of all possible salary values, while the domain of the name attribute is the set of all possible instructor names.</a:t>
            </a:r>
          </a:p>
          <a:p>
            <a:pPr>
              <a:buFont typeface="Courier New" panose="02070309020205020404" pitchFamily="49" charset="0"/>
              <a:buChar char="o"/>
            </a:pPr>
            <a:endParaRPr lang="en-US" sz="2400" dirty="0"/>
          </a:p>
        </p:txBody>
      </p:sp>
      <p:sp>
        <p:nvSpPr>
          <p:cNvPr id="4" name="Slide Number Placeholder 3">
            <a:extLst>
              <a:ext uri="{FF2B5EF4-FFF2-40B4-BE49-F238E27FC236}">
                <a16:creationId xmlns:a16="http://schemas.microsoft.com/office/drawing/2014/main" xmlns="" id="{9F0B9A7B-52D1-F549-BA92-D20178A695DA}"/>
              </a:ext>
            </a:extLst>
          </p:cNvPr>
          <p:cNvSpPr>
            <a:spLocks noGrp="1"/>
          </p:cNvSpPr>
          <p:nvPr>
            <p:ph type="sldNum" sz="quarter" idx="12"/>
          </p:nvPr>
        </p:nvSpPr>
        <p:spPr/>
        <p:txBody>
          <a:bodyPr/>
          <a:lstStyle/>
          <a:p>
            <a:fld id="{B6F15528-21DE-4FAA-801E-634DDDAF4B2B}" type="slidenum">
              <a:rPr lang="en-US" smtClean="0"/>
              <a:pPr/>
              <a:t>7</a:t>
            </a:fld>
            <a:r>
              <a:rPr lang="en-US" dirty="0"/>
              <a:t> of 28</a:t>
            </a:r>
          </a:p>
        </p:txBody>
      </p:sp>
      <p:pic>
        <p:nvPicPr>
          <p:cNvPr id="5" name="Content Placeholder 4">
            <a:extLst>
              <a:ext uri="{FF2B5EF4-FFF2-40B4-BE49-F238E27FC236}">
                <a16:creationId xmlns:a16="http://schemas.microsoft.com/office/drawing/2014/main" xmlns="" id="{D45619B1-77D4-034A-8D2C-A62B00A99BD5}"/>
              </a:ext>
            </a:extLst>
          </p:cNvPr>
          <p:cNvPicPr>
            <a:picLocks noChangeAspect="1"/>
          </p:cNvPicPr>
          <p:nvPr/>
        </p:nvPicPr>
        <p:blipFill>
          <a:blip r:embed="rId2"/>
          <a:stretch>
            <a:fillRect/>
          </a:stretch>
        </p:blipFill>
        <p:spPr>
          <a:xfrm>
            <a:off x="3733800" y="3597275"/>
            <a:ext cx="3590182" cy="3124200"/>
          </a:xfrm>
          <a:prstGeom prst="rect">
            <a:avLst/>
          </a:prstGeom>
        </p:spPr>
      </p:pic>
      <p:sp>
        <p:nvSpPr>
          <p:cNvPr id="6" name="Rounded Rectangle 5">
            <a:extLst>
              <a:ext uri="{FF2B5EF4-FFF2-40B4-BE49-F238E27FC236}">
                <a16:creationId xmlns:a16="http://schemas.microsoft.com/office/drawing/2014/main" xmlns="" id="{58AAD642-B4C1-E649-9020-4D8181B1C1FC}"/>
              </a:ext>
            </a:extLst>
          </p:cNvPr>
          <p:cNvSpPr/>
          <p:nvPr/>
        </p:nvSpPr>
        <p:spPr>
          <a:xfrm>
            <a:off x="6553200" y="3962400"/>
            <a:ext cx="609600" cy="2346324"/>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568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ADD2DB-BD0A-4D48-8D51-6A31769B47B6}"/>
              </a:ext>
            </a:extLst>
          </p:cNvPr>
          <p:cNvSpPr>
            <a:spLocks noGrp="1"/>
          </p:cNvSpPr>
          <p:nvPr>
            <p:ph type="title"/>
          </p:nvPr>
        </p:nvSpPr>
        <p:spPr/>
        <p:txBody>
          <a:bodyPr/>
          <a:lstStyle/>
          <a:p>
            <a:r>
              <a:rPr lang="en-US" cap="small" dirty="0"/>
              <a:t>Relational Model: Atomic Value</a:t>
            </a:r>
          </a:p>
        </p:txBody>
      </p:sp>
      <p:sp>
        <p:nvSpPr>
          <p:cNvPr id="3" name="Content Placeholder 2">
            <a:extLst>
              <a:ext uri="{FF2B5EF4-FFF2-40B4-BE49-F238E27FC236}">
                <a16:creationId xmlns:a16="http://schemas.microsoft.com/office/drawing/2014/main" xmlns="" id="{71ED4536-B982-5E41-B61D-2206C6AD463D}"/>
              </a:ext>
            </a:extLst>
          </p:cNvPr>
          <p:cNvSpPr>
            <a:spLocks noGrp="1"/>
          </p:cNvSpPr>
          <p:nvPr>
            <p:ph idx="1"/>
          </p:nvPr>
        </p:nvSpPr>
        <p:spPr/>
        <p:txBody>
          <a:bodyPr>
            <a:normAutofit/>
          </a:bodyPr>
          <a:lstStyle/>
          <a:p>
            <a:r>
              <a:rPr lang="en-US" sz="2400" dirty="0"/>
              <a:t>We require that, for all relations </a:t>
            </a:r>
            <a:r>
              <a:rPr lang="en-US" sz="2400" b="1" i="1" dirty="0"/>
              <a:t>r</a:t>
            </a:r>
            <a:r>
              <a:rPr lang="en-US" sz="2400" dirty="0"/>
              <a:t>, the domains of all attributes of </a:t>
            </a:r>
            <a:r>
              <a:rPr lang="en-US" sz="2400" b="1" i="1" dirty="0"/>
              <a:t>r</a:t>
            </a:r>
            <a:r>
              <a:rPr lang="en-US" sz="2400" dirty="0"/>
              <a:t> be atomic.</a:t>
            </a:r>
          </a:p>
          <a:p>
            <a:r>
              <a:rPr lang="en-US" sz="2400" dirty="0"/>
              <a:t>A domain is </a:t>
            </a:r>
            <a:r>
              <a:rPr lang="en-US" sz="2400" b="1" u="sng" dirty="0"/>
              <a:t>atomic</a:t>
            </a:r>
            <a:r>
              <a:rPr lang="en-US" sz="2400" dirty="0"/>
              <a:t> if elements of the domain are considered to be </a:t>
            </a:r>
            <a:r>
              <a:rPr lang="en-US" sz="2400" b="1" u="sng" dirty="0"/>
              <a:t>indivisible units</a:t>
            </a:r>
            <a:r>
              <a:rPr lang="en-US" sz="2400" dirty="0"/>
              <a:t>.</a:t>
            </a:r>
          </a:p>
          <a:p>
            <a:endParaRPr lang="en-US" sz="2400" dirty="0"/>
          </a:p>
        </p:txBody>
      </p:sp>
      <p:sp>
        <p:nvSpPr>
          <p:cNvPr id="4" name="Slide Number Placeholder 3">
            <a:extLst>
              <a:ext uri="{FF2B5EF4-FFF2-40B4-BE49-F238E27FC236}">
                <a16:creationId xmlns:a16="http://schemas.microsoft.com/office/drawing/2014/main" xmlns="" id="{CFC1DE95-4027-6444-9539-F3EB539BBE1E}"/>
              </a:ext>
            </a:extLst>
          </p:cNvPr>
          <p:cNvSpPr>
            <a:spLocks noGrp="1"/>
          </p:cNvSpPr>
          <p:nvPr>
            <p:ph type="sldNum" sz="quarter" idx="12"/>
          </p:nvPr>
        </p:nvSpPr>
        <p:spPr/>
        <p:txBody>
          <a:bodyPr/>
          <a:lstStyle/>
          <a:p>
            <a:fld id="{B6F15528-21DE-4FAA-801E-634DDDAF4B2B}" type="slidenum">
              <a:rPr lang="en-US" smtClean="0"/>
              <a:pPr/>
              <a:t>8</a:t>
            </a:fld>
            <a:r>
              <a:rPr lang="en-US" dirty="0"/>
              <a:t> of 28</a:t>
            </a:r>
          </a:p>
        </p:txBody>
      </p:sp>
      <p:pic>
        <p:nvPicPr>
          <p:cNvPr id="5" name="Content Placeholder 4">
            <a:extLst>
              <a:ext uri="{FF2B5EF4-FFF2-40B4-BE49-F238E27FC236}">
                <a16:creationId xmlns:a16="http://schemas.microsoft.com/office/drawing/2014/main" xmlns="" id="{B9CECDB4-EF78-2247-A719-B7E331EA7AA9}"/>
              </a:ext>
            </a:extLst>
          </p:cNvPr>
          <p:cNvPicPr>
            <a:picLocks noChangeAspect="1"/>
          </p:cNvPicPr>
          <p:nvPr/>
        </p:nvPicPr>
        <p:blipFill>
          <a:blip r:embed="rId2"/>
          <a:stretch>
            <a:fillRect/>
          </a:stretch>
        </p:blipFill>
        <p:spPr>
          <a:xfrm>
            <a:off x="981818" y="3414712"/>
            <a:ext cx="3590182" cy="3124200"/>
          </a:xfrm>
          <a:prstGeom prst="rect">
            <a:avLst/>
          </a:prstGeom>
        </p:spPr>
      </p:pic>
      <p:grpSp>
        <p:nvGrpSpPr>
          <p:cNvPr id="9" name="Group 8">
            <a:extLst>
              <a:ext uri="{FF2B5EF4-FFF2-40B4-BE49-F238E27FC236}">
                <a16:creationId xmlns:a16="http://schemas.microsoft.com/office/drawing/2014/main" xmlns="" id="{E688DF30-5EA5-D94D-8B62-915DF0D8B52F}"/>
              </a:ext>
            </a:extLst>
          </p:cNvPr>
          <p:cNvGrpSpPr/>
          <p:nvPr/>
        </p:nvGrpSpPr>
        <p:grpSpPr>
          <a:xfrm>
            <a:off x="4419599" y="3429000"/>
            <a:ext cx="2133601" cy="2711450"/>
            <a:chOff x="4419599" y="3429000"/>
            <a:chExt cx="2133601" cy="2711450"/>
          </a:xfrm>
        </p:grpSpPr>
        <p:pic>
          <p:nvPicPr>
            <p:cNvPr id="6" name="Content Placeholder 4">
              <a:extLst>
                <a:ext uri="{FF2B5EF4-FFF2-40B4-BE49-F238E27FC236}">
                  <a16:creationId xmlns:a16="http://schemas.microsoft.com/office/drawing/2014/main" xmlns="" id="{1DA352E6-7B70-284F-844D-1801FA941977}"/>
                </a:ext>
              </a:extLst>
            </p:cNvPr>
            <p:cNvPicPr>
              <a:picLocks noChangeAspect="1"/>
            </p:cNvPicPr>
            <p:nvPr/>
          </p:nvPicPr>
          <p:blipFill rotWithShape="1">
            <a:blip r:embed="rId2"/>
            <a:srcRect l="22917" r="49491" b="13211"/>
            <a:stretch/>
          </p:blipFill>
          <p:spPr>
            <a:xfrm>
              <a:off x="4419599" y="3429000"/>
              <a:ext cx="2133601" cy="2711450"/>
            </a:xfrm>
            <a:prstGeom prst="rect">
              <a:avLst/>
            </a:prstGeom>
          </p:spPr>
        </p:pic>
        <p:sp>
          <p:nvSpPr>
            <p:cNvPr id="7" name="Rectangle 6">
              <a:extLst>
                <a:ext uri="{FF2B5EF4-FFF2-40B4-BE49-F238E27FC236}">
                  <a16:creationId xmlns:a16="http://schemas.microsoft.com/office/drawing/2014/main" xmlns="" id="{AF1CA859-14DB-8547-A8F0-08FBC2F13970}"/>
                </a:ext>
              </a:extLst>
            </p:cNvPr>
            <p:cNvSpPr/>
            <p:nvPr/>
          </p:nvSpPr>
          <p:spPr>
            <a:xfrm>
              <a:off x="4572000" y="3886200"/>
              <a:ext cx="1828800"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xmlns="" id="{259783B3-228D-1347-8725-CC1E41DE8937}"/>
                </a:ext>
              </a:extLst>
            </p:cNvPr>
            <p:cNvSpPr txBox="1"/>
            <p:nvPr/>
          </p:nvSpPr>
          <p:spPr>
            <a:xfrm>
              <a:off x="4495800" y="3597911"/>
              <a:ext cx="1981200" cy="181926"/>
            </a:xfrm>
            <a:prstGeom prst="rect">
              <a:avLst/>
            </a:prstGeom>
            <a:solidFill>
              <a:srgbClr val="C7EAFC"/>
            </a:solidFill>
          </p:spPr>
          <p:txBody>
            <a:bodyPr wrap="square" lIns="0" tIns="0" rIns="0" bIns="0" rtlCol="0">
              <a:normAutofit/>
            </a:bodyPr>
            <a:lstStyle/>
            <a:p>
              <a:pPr algn="ctr"/>
              <a:r>
                <a:rPr lang="en-US" sz="1000" i="1" dirty="0" err="1"/>
                <a:t>Phone_number</a:t>
              </a:r>
              <a:endParaRPr lang="en-US" sz="1000" i="1" dirty="0"/>
            </a:p>
          </p:txBody>
        </p:sp>
      </p:grpSp>
      <p:sp>
        <p:nvSpPr>
          <p:cNvPr id="10" name="TextBox 9">
            <a:extLst>
              <a:ext uri="{FF2B5EF4-FFF2-40B4-BE49-F238E27FC236}">
                <a16:creationId xmlns:a16="http://schemas.microsoft.com/office/drawing/2014/main" xmlns="" id="{D7E83257-FC1E-834E-96AB-8B2D38A77E63}"/>
              </a:ext>
            </a:extLst>
          </p:cNvPr>
          <p:cNvSpPr txBox="1"/>
          <p:nvPr/>
        </p:nvSpPr>
        <p:spPr>
          <a:xfrm>
            <a:off x="4389119" y="3840797"/>
            <a:ext cx="1879041" cy="1200329"/>
          </a:xfrm>
          <a:prstGeom prst="rect">
            <a:avLst/>
          </a:prstGeom>
          <a:noFill/>
        </p:spPr>
        <p:txBody>
          <a:bodyPr wrap="none" rtlCol="0">
            <a:spAutoFit/>
          </a:bodyPr>
          <a:lstStyle/>
          <a:p>
            <a:r>
              <a:rPr lang="en-US" dirty="0"/>
              <a:t>+8801611039966</a:t>
            </a:r>
            <a:r>
              <a:rPr lang="en-US" dirty="0" smtClean="0"/>
              <a:t>,</a:t>
            </a:r>
          </a:p>
          <a:p>
            <a:endParaRPr lang="en-US" dirty="0"/>
          </a:p>
          <a:p>
            <a:endParaRPr lang="en-US" dirty="0" smtClean="0"/>
          </a:p>
          <a:p>
            <a:r>
              <a:rPr lang="en-US" dirty="0" smtClean="0"/>
              <a:t> </a:t>
            </a:r>
            <a:r>
              <a:rPr lang="en-US" dirty="0"/>
              <a:t>+8801711039966</a:t>
            </a:r>
          </a:p>
        </p:txBody>
      </p:sp>
      <p:sp>
        <p:nvSpPr>
          <p:cNvPr id="11" name="TextBox 10">
            <a:extLst>
              <a:ext uri="{FF2B5EF4-FFF2-40B4-BE49-F238E27FC236}">
                <a16:creationId xmlns:a16="http://schemas.microsoft.com/office/drawing/2014/main" xmlns="" id="{A6733745-32B1-F540-A430-FE1651A06F87}"/>
              </a:ext>
            </a:extLst>
          </p:cNvPr>
          <p:cNvSpPr txBox="1"/>
          <p:nvPr/>
        </p:nvSpPr>
        <p:spPr>
          <a:xfrm>
            <a:off x="4410695" y="4196498"/>
            <a:ext cx="1874231" cy="369332"/>
          </a:xfrm>
          <a:prstGeom prst="rect">
            <a:avLst/>
          </a:prstGeom>
          <a:noFill/>
        </p:spPr>
        <p:txBody>
          <a:bodyPr wrap="none" rtlCol="0">
            <a:spAutoFit/>
          </a:bodyPr>
          <a:lstStyle/>
          <a:p>
            <a:r>
              <a:rPr lang="en-US" dirty="0"/>
              <a:t>+</a:t>
            </a:r>
            <a:r>
              <a:rPr lang="en-US" dirty="0" smtClean="0"/>
              <a:t>8801711039966</a:t>
            </a:r>
            <a:endParaRPr lang="en-US" dirty="0"/>
          </a:p>
        </p:txBody>
      </p:sp>
    </p:spTree>
    <p:extLst>
      <p:ext uri="{BB962C8B-B14F-4D97-AF65-F5344CB8AC3E}">
        <p14:creationId xmlns:p14="http://schemas.microsoft.com/office/powerpoint/2010/main" val="30756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296C91-7656-C946-862E-CA487FA3A715}"/>
              </a:ext>
            </a:extLst>
          </p:cNvPr>
          <p:cNvSpPr>
            <a:spLocks noGrp="1"/>
          </p:cNvSpPr>
          <p:nvPr>
            <p:ph type="title"/>
          </p:nvPr>
        </p:nvSpPr>
        <p:spPr/>
        <p:txBody>
          <a:bodyPr/>
          <a:lstStyle/>
          <a:p>
            <a:r>
              <a:rPr lang="en-US" cap="small" dirty="0"/>
              <a:t>Relational Model: null</a:t>
            </a:r>
            <a:endParaRPr lang="en-US" dirty="0"/>
          </a:p>
        </p:txBody>
      </p:sp>
      <p:sp>
        <p:nvSpPr>
          <p:cNvPr id="3" name="Content Placeholder 2">
            <a:extLst>
              <a:ext uri="{FF2B5EF4-FFF2-40B4-BE49-F238E27FC236}">
                <a16:creationId xmlns:a16="http://schemas.microsoft.com/office/drawing/2014/main" xmlns="" id="{84D7A51B-3CD6-314B-8AB6-7E42881C0923}"/>
              </a:ext>
            </a:extLst>
          </p:cNvPr>
          <p:cNvSpPr>
            <a:spLocks noGrp="1"/>
          </p:cNvSpPr>
          <p:nvPr>
            <p:ph idx="1"/>
          </p:nvPr>
        </p:nvSpPr>
        <p:spPr/>
        <p:txBody>
          <a:bodyPr>
            <a:normAutofit/>
          </a:bodyPr>
          <a:lstStyle/>
          <a:p>
            <a:r>
              <a:rPr lang="en-US" sz="2400" dirty="0"/>
              <a:t>The </a:t>
            </a:r>
            <a:r>
              <a:rPr lang="en-US" sz="2400" b="1" u="sng" dirty="0">
                <a:solidFill>
                  <a:schemeClr val="tx2"/>
                </a:solidFill>
              </a:rPr>
              <a:t>null</a:t>
            </a:r>
            <a:r>
              <a:rPr lang="en-US" sz="2400" dirty="0"/>
              <a:t> value is a </a:t>
            </a:r>
            <a:r>
              <a:rPr lang="en-US" sz="2400" b="1" u="sng" dirty="0"/>
              <a:t>special value</a:t>
            </a:r>
            <a:r>
              <a:rPr lang="en-US" sz="2400" dirty="0"/>
              <a:t> that signifies that the value is </a:t>
            </a:r>
            <a:r>
              <a:rPr lang="en-US" sz="2400" b="1" u="sng" dirty="0"/>
              <a:t>unknown</a:t>
            </a:r>
            <a:r>
              <a:rPr lang="en-US" sz="2400" dirty="0"/>
              <a:t> or </a:t>
            </a:r>
            <a:r>
              <a:rPr lang="en-US" sz="2400" b="1" u="sng" dirty="0"/>
              <a:t>does not exist</a:t>
            </a:r>
            <a:r>
              <a:rPr lang="en-US" sz="2400" dirty="0"/>
              <a:t>. </a:t>
            </a:r>
          </a:p>
          <a:p>
            <a:r>
              <a:rPr lang="en-US" sz="2400" dirty="0"/>
              <a:t>For example, …. </a:t>
            </a:r>
          </a:p>
          <a:p>
            <a:r>
              <a:rPr lang="en-US" sz="2400" dirty="0"/>
              <a:t>We would then have to use the null value to signify that the </a:t>
            </a:r>
            <a:r>
              <a:rPr lang="en-US" sz="2400" b="1" u="sng" dirty="0"/>
              <a:t>value is unknown</a:t>
            </a:r>
            <a:r>
              <a:rPr lang="en-US" sz="2400" dirty="0"/>
              <a:t> or </a:t>
            </a:r>
            <a:r>
              <a:rPr lang="en-US" sz="2400" b="1" u="sng" dirty="0"/>
              <a:t>does not exist</a:t>
            </a:r>
            <a:r>
              <a:rPr lang="en-US" sz="2400" dirty="0"/>
              <a:t>.</a:t>
            </a:r>
          </a:p>
          <a:p>
            <a:r>
              <a:rPr lang="en-US" sz="2400" dirty="0"/>
              <a:t>…  null values cause a number of difficulties when we access or update the database, and thus </a:t>
            </a:r>
            <a:r>
              <a:rPr lang="en-US" sz="2400" b="1" u="sng" dirty="0"/>
              <a:t>should be eliminated if at all possible</a:t>
            </a:r>
            <a:r>
              <a:rPr lang="en-US" sz="2400" dirty="0"/>
              <a:t>.</a:t>
            </a:r>
          </a:p>
          <a:p>
            <a:endParaRPr lang="en-US" sz="2400" dirty="0"/>
          </a:p>
        </p:txBody>
      </p:sp>
      <p:sp>
        <p:nvSpPr>
          <p:cNvPr id="4" name="Slide Number Placeholder 3">
            <a:extLst>
              <a:ext uri="{FF2B5EF4-FFF2-40B4-BE49-F238E27FC236}">
                <a16:creationId xmlns:a16="http://schemas.microsoft.com/office/drawing/2014/main" xmlns="" id="{9C68A7A1-FCC1-7C4D-9750-0E8BC8F5EB31}"/>
              </a:ext>
            </a:extLst>
          </p:cNvPr>
          <p:cNvSpPr>
            <a:spLocks noGrp="1"/>
          </p:cNvSpPr>
          <p:nvPr>
            <p:ph type="sldNum" sz="quarter" idx="12"/>
          </p:nvPr>
        </p:nvSpPr>
        <p:spPr/>
        <p:txBody>
          <a:bodyPr/>
          <a:lstStyle/>
          <a:p>
            <a:fld id="{B6F15528-21DE-4FAA-801E-634DDDAF4B2B}" type="slidenum">
              <a:rPr lang="en-US" smtClean="0"/>
              <a:pPr/>
              <a:t>9</a:t>
            </a:fld>
            <a:r>
              <a:rPr lang="en-US" dirty="0"/>
              <a:t> of 28</a:t>
            </a:r>
          </a:p>
        </p:txBody>
      </p:sp>
    </p:spTree>
    <p:extLst>
      <p:ext uri="{BB962C8B-B14F-4D97-AF65-F5344CB8AC3E}">
        <p14:creationId xmlns:p14="http://schemas.microsoft.com/office/powerpoint/2010/main" val="3456097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26979</TotalTime>
  <Words>999</Words>
  <Application>Microsoft Office PowerPoint</Application>
  <PresentationFormat>On-screen Show (4:3)</PresentationFormat>
  <Paragraphs>139</Paragraphs>
  <Slides>28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ＭＳ Ｐゴシック</vt:lpstr>
      <vt:lpstr>ＭＳ Ｐゴシック</vt:lpstr>
      <vt:lpstr>Arial</vt:lpstr>
      <vt:lpstr>Calibri</vt:lpstr>
      <vt:lpstr>Cambria Math</vt:lpstr>
      <vt:lpstr>Courier New</vt:lpstr>
      <vt:lpstr>Helvetica</vt:lpstr>
      <vt:lpstr>Monotype Sorts</vt:lpstr>
      <vt:lpstr>Symbol</vt:lpstr>
      <vt:lpstr>Times</vt:lpstr>
      <vt:lpstr>Times New Roman</vt:lpstr>
      <vt:lpstr>Office Theme</vt:lpstr>
      <vt:lpstr>PowerPoint Presentation</vt:lpstr>
      <vt:lpstr>Syllabus</vt:lpstr>
      <vt:lpstr>Relational Model</vt:lpstr>
      <vt:lpstr>Relational Model</vt:lpstr>
      <vt:lpstr>Relational Model</vt:lpstr>
      <vt:lpstr>Relational Model</vt:lpstr>
      <vt:lpstr>Relational Model</vt:lpstr>
      <vt:lpstr>Relational Model: Atomic Value</vt:lpstr>
      <vt:lpstr>Relational Model: null</vt:lpstr>
      <vt:lpstr>Relational Model</vt:lpstr>
      <vt:lpstr>Relational Model: keys</vt:lpstr>
      <vt:lpstr>Relational Model: Superkey</vt:lpstr>
      <vt:lpstr>Relational Model: Candidate keys</vt:lpstr>
      <vt:lpstr>Relational Model: Primary Key</vt:lpstr>
      <vt:lpstr>Relational Model: Foreign Key</vt:lpstr>
      <vt:lpstr>referential integrity constraint</vt:lpstr>
      <vt:lpstr>Schema Diagrams</vt:lpstr>
      <vt:lpstr>Schema Diagrams</vt:lpstr>
      <vt:lpstr>Relational Query Languages</vt:lpstr>
      <vt:lpstr>Relational Algebra</vt:lpstr>
      <vt:lpstr>Select Operation</vt:lpstr>
      <vt:lpstr>Select Operation (Cont.)</vt:lpstr>
      <vt:lpstr>Project Operation</vt:lpstr>
      <vt:lpstr>Composition of Relational Operations</vt:lpstr>
      <vt:lpstr>Natural Join</vt:lpstr>
      <vt:lpstr>Cartesian Product</vt:lpstr>
      <vt:lpstr>Union Operation</vt:lpstr>
      <vt:lpstr>Union Operation (Cont.)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AL-AMIN</cp:lastModifiedBy>
  <cp:revision>861</cp:revision>
  <cp:lastPrinted>2017-11-05T03:12:43Z</cp:lastPrinted>
  <dcterms:created xsi:type="dcterms:W3CDTF">2006-08-16T00:00:00Z</dcterms:created>
  <dcterms:modified xsi:type="dcterms:W3CDTF">2019-08-04T18:02:46Z</dcterms:modified>
</cp:coreProperties>
</file>